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8" r:id="rId6"/>
    <p:sldId id="268" r:id="rId7"/>
    <p:sldId id="260" r:id="rId8"/>
    <p:sldId id="261" r:id="rId9"/>
    <p:sldId id="264" r:id="rId10"/>
    <p:sldId id="262" r:id="rId11"/>
    <p:sldId id="265" r:id="rId12"/>
    <p:sldId id="267" r:id="rId13"/>
    <p:sldId id="273" r:id="rId14"/>
    <p:sldId id="269" r:id="rId15"/>
    <p:sldId id="266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B13AB6-55F7-F144-5E01-2D1C2283A4C3}" v="270" dt="2021-03-14T12:52:21.891"/>
    <p1510:client id="{75C8B74C-908F-8932-F3D6-48051A6E6162}" v="1" dt="2021-03-16T14:27:13.444"/>
    <p1510:client id="{B0DB6A56-30D5-3974-1EA7-ADDEBBDB015A}" v="17" dt="2021-03-14T13:12:19.5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inceofwales.enfield.sch.uk/wp-content/uploads/2021/09/Online-Menu-Choice-Selection.pdf" TargetMode="External"/><Relationship Id="rId2" Type="http://schemas.openxmlformats.org/officeDocument/2006/relationships/hyperlink" Target="https://www.princeofwales.enfield.sch.uk/our-school/school-lunches/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honicsplay.co.uk/resources/phase/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4396" y="1867437"/>
            <a:ext cx="8518104" cy="827862"/>
          </a:xfrm>
        </p:spPr>
        <p:txBody>
          <a:bodyPr>
            <a:normAutofit fontScale="90000"/>
          </a:bodyPr>
          <a:lstStyle/>
          <a:p>
            <a:r>
              <a:rPr lang="en-GB" dirty="0"/>
              <a:t>A Warm Welcome to Year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4046052"/>
            <a:ext cx="5503411" cy="1182801"/>
          </a:xfrm>
        </p:spPr>
        <p:txBody>
          <a:bodyPr>
            <a:normAutofit/>
          </a:bodyPr>
          <a:lstStyle/>
          <a:p>
            <a:r>
              <a:rPr lang="en-GB" sz="2400" dirty="0"/>
              <a:t>2021-2022</a:t>
            </a:r>
          </a:p>
          <a:p>
            <a:r>
              <a:rPr lang="en-GB" sz="2400" dirty="0"/>
              <a:t>Learning Together, Growing Together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81598" y="3191107"/>
            <a:ext cx="2983268" cy="1239295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7594205" y="4692648"/>
            <a:ext cx="3185816" cy="5967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GB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66" y="2816332"/>
            <a:ext cx="2686682" cy="109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87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GB" b="1" dirty="0"/>
              <a:t>£5 that will be charged for lost or damaged books.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Ms </a:t>
            </a:r>
            <a:r>
              <a:rPr lang="en-GB" b="1" dirty="0" err="1"/>
              <a:t>Thambia</a:t>
            </a:r>
            <a:r>
              <a:rPr lang="en-GB" b="1" dirty="0"/>
              <a:t> and Ms </a:t>
            </a:r>
            <a:r>
              <a:rPr lang="en-GB" b="1" dirty="0" err="1"/>
              <a:t>Lobosoco</a:t>
            </a:r>
            <a:endParaRPr lang="en-US" b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681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13040" y="1534511"/>
            <a:ext cx="6281873" cy="4960883"/>
          </a:xfrm>
        </p:spPr>
        <p:txBody>
          <a:bodyPr/>
          <a:lstStyle/>
          <a:p>
            <a:r>
              <a:rPr lang="en-GB" dirty="0"/>
              <a:t>World Harvest - 12 October </a:t>
            </a:r>
          </a:p>
          <a:p>
            <a:r>
              <a:rPr lang="en-GB" dirty="0"/>
              <a:t>Beauty and the Beast Café – 12</a:t>
            </a:r>
            <a:r>
              <a:rPr lang="en-GB" baseline="30000" dirty="0"/>
              <a:t>th</a:t>
            </a:r>
            <a:r>
              <a:rPr lang="en-GB" dirty="0"/>
              <a:t> October</a:t>
            </a:r>
          </a:p>
          <a:p>
            <a:r>
              <a:rPr lang="en-GB" dirty="0"/>
              <a:t>Parent Consultation- October 18th</a:t>
            </a:r>
          </a:p>
          <a:p>
            <a:r>
              <a:rPr lang="en-GB" dirty="0"/>
              <a:t>National Tree Day - 2 December</a:t>
            </a:r>
          </a:p>
          <a:p>
            <a:r>
              <a:rPr lang="en-GB" dirty="0"/>
              <a:t>INSET 6</a:t>
            </a:r>
            <a:r>
              <a:rPr lang="en-GB" baseline="30000" dirty="0"/>
              <a:t>th</a:t>
            </a:r>
            <a:r>
              <a:rPr lang="en-GB" dirty="0"/>
              <a:t> December </a:t>
            </a:r>
          </a:p>
        </p:txBody>
      </p:sp>
    </p:spTree>
    <p:extLst>
      <p:ext uri="{BB962C8B-B14F-4D97-AF65-F5344CB8AC3E}">
        <p14:creationId xmlns:p14="http://schemas.microsoft.com/office/powerpoint/2010/main" val="1522675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Week commencing Monday 6 June 2022</a:t>
            </a:r>
            <a:br>
              <a:rPr lang="en-GB" sz="3200" dirty="0"/>
            </a:br>
            <a:r>
              <a:rPr lang="en-GB" sz="3200" dirty="0"/>
              <a:t>Phonics screening check week</a:t>
            </a:r>
          </a:p>
        </p:txBody>
      </p:sp>
    </p:spTree>
    <p:extLst>
      <p:ext uri="{BB962C8B-B14F-4D97-AF65-F5344CB8AC3E}">
        <p14:creationId xmlns:p14="http://schemas.microsoft.com/office/powerpoint/2010/main" val="1907490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151152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14" y="1933903"/>
            <a:ext cx="3500828" cy="2869325"/>
          </a:xfrm>
        </p:spPr>
        <p:txBody>
          <a:bodyPr/>
          <a:lstStyle/>
          <a:p>
            <a:r>
              <a:rPr lang="en-GB" dirty="0"/>
              <a:t>Year 1 Staff</a:t>
            </a:r>
            <a:br>
              <a:rPr lang="en-GB" dirty="0"/>
            </a:br>
            <a:br>
              <a:rPr lang="en-GB" sz="1800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1658" y="1627623"/>
            <a:ext cx="6797448" cy="33317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Class teachers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Learning Support Assistants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5548" y="2236631"/>
            <a:ext cx="5265589" cy="596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err="1"/>
              <a:t>Mrs</a:t>
            </a:r>
            <a:r>
              <a:rPr lang="en-US" i="1" dirty="0"/>
              <a:t> Whyte, </a:t>
            </a:r>
            <a:r>
              <a:rPr lang="en-US" i="1" dirty="0" err="1"/>
              <a:t>Mr</a:t>
            </a:r>
            <a:r>
              <a:rPr lang="en-US" i="1" dirty="0"/>
              <a:t> Halley, </a:t>
            </a:r>
            <a:r>
              <a:rPr lang="en-US" i="1" dirty="0" err="1"/>
              <a:t>Mrs</a:t>
            </a:r>
            <a:r>
              <a:rPr lang="en-US" i="1" dirty="0"/>
              <a:t> </a:t>
            </a:r>
            <a:r>
              <a:rPr lang="en-US" i="1" dirty="0" err="1"/>
              <a:t>Kancheva</a:t>
            </a:r>
            <a:r>
              <a:rPr lang="en-US" i="1" dirty="0"/>
              <a:t>, and </a:t>
            </a:r>
            <a:r>
              <a:rPr lang="en-US" i="1" dirty="0" err="1"/>
              <a:t>Mrs</a:t>
            </a:r>
            <a:r>
              <a:rPr lang="en-US" i="1" dirty="0"/>
              <a:t> Kurt </a:t>
            </a:r>
            <a:endParaRPr lang="en-GB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1091C4-DC62-413B-989C-00B2B4B80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900" y="629235"/>
            <a:ext cx="914400" cy="1365956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157EB34-FDF5-47DC-B670-6497C657B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015" y="629233"/>
            <a:ext cx="1365955" cy="1365955"/>
          </a:xfrm>
          <a:prstGeom prst="rect">
            <a:avLst/>
          </a:prstGeom>
        </p:spPr>
      </p:pic>
      <p:pic>
        <p:nvPicPr>
          <p:cNvPr id="10" name="Picture 9" descr="A picture containing person, person, clothing&#10;&#10;Description automatically generated">
            <a:extLst>
              <a:ext uri="{FF2B5EF4-FFF2-40B4-BE49-F238E27FC236}">
                <a16:creationId xmlns:a16="http://schemas.microsoft.com/office/drawing/2014/main" id="{07C06E1A-1B6E-4C73-B507-C6680AF74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658" y="3429000"/>
            <a:ext cx="1374228" cy="1374228"/>
          </a:xfrm>
          <a:prstGeom prst="rect">
            <a:avLst/>
          </a:prstGeom>
        </p:spPr>
      </p:pic>
      <p:pic>
        <p:nvPicPr>
          <p:cNvPr id="12" name="Picture 11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4F53A0DB-C824-407D-B688-959CC0FB5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781" y="3429000"/>
            <a:ext cx="1374228" cy="1374228"/>
          </a:xfrm>
          <a:prstGeom prst="rect">
            <a:avLst/>
          </a:prstGeom>
        </p:spPr>
      </p:pic>
      <p:pic>
        <p:nvPicPr>
          <p:cNvPr id="14" name="Picture 1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69B817D7-3420-4003-93CE-58D6AF8F9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4705" y="671227"/>
            <a:ext cx="1365955" cy="1365955"/>
          </a:xfrm>
          <a:prstGeom prst="rect">
            <a:avLst/>
          </a:prstGeom>
        </p:spPr>
      </p:pic>
      <p:pic>
        <p:nvPicPr>
          <p:cNvPr id="16" name="Picture 15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DE336D5E-DF6A-4DDD-B8A0-9EE93204A4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0330" y="3337536"/>
            <a:ext cx="1374227" cy="1374227"/>
          </a:xfrm>
          <a:prstGeom prst="rect">
            <a:avLst/>
          </a:prstGeom>
        </p:spPr>
      </p:pic>
      <p:pic>
        <p:nvPicPr>
          <p:cNvPr id="7" name="Picture 6" descr="A person taking a selfie&#10;&#10;Description automatically generated">
            <a:extLst>
              <a:ext uri="{FF2B5EF4-FFF2-40B4-BE49-F238E27FC236}">
                <a16:creationId xmlns:a16="http://schemas.microsoft.com/office/drawing/2014/main" id="{77CFB0E2-D513-434A-98F5-E3A8E898B6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841" t="15013" b="12080"/>
          <a:stretch/>
        </p:blipFill>
        <p:spPr>
          <a:xfrm rot="5400000">
            <a:off x="8993322" y="818346"/>
            <a:ext cx="1509208" cy="1029496"/>
          </a:xfrm>
          <a:prstGeom prst="rect">
            <a:avLst/>
          </a:prstGeom>
        </p:spPr>
      </p:pic>
      <p:pic>
        <p:nvPicPr>
          <p:cNvPr id="11" name="Picture 10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E47F101-5DBA-4DD6-9564-4E324EEB9D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847" t="8519" b="9543"/>
          <a:stretch/>
        </p:blipFill>
        <p:spPr>
          <a:xfrm rot="5400000">
            <a:off x="9678250" y="3517201"/>
            <a:ext cx="1451915" cy="989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09CF34-D182-4A61-966E-84FD31BB9E26}"/>
              </a:ext>
            </a:extLst>
          </p:cNvPr>
          <p:cNvSpPr txBox="1"/>
          <p:nvPr/>
        </p:nvSpPr>
        <p:spPr>
          <a:xfrm>
            <a:off x="4390989" y="5773125"/>
            <a:ext cx="7290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i="1" dirty="0" err="1"/>
              <a:t>Mrs</a:t>
            </a:r>
            <a:r>
              <a:rPr lang="en-US" i="1" dirty="0"/>
              <a:t> Jones, </a:t>
            </a:r>
            <a:r>
              <a:rPr lang="en-US" i="1" dirty="0" err="1"/>
              <a:t>Mrs</a:t>
            </a:r>
            <a:r>
              <a:rPr lang="en-US" i="1" dirty="0"/>
              <a:t> </a:t>
            </a:r>
            <a:r>
              <a:rPr lang="en-US" i="1" dirty="0" err="1"/>
              <a:t>Botterill</a:t>
            </a:r>
            <a:r>
              <a:rPr lang="en-US" i="1" dirty="0"/>
              <a:t>, </a:t>
            </a:r>
            <a:r>
              <a:rPr lang="en-US" i="1" dirty="0" err="1"/>
              <a:t>Ms</a:t>
            </a:r>
            <a:r>
              <a:rPr lang="en-US" i="1" dirty="0"/>
              <a:t> Field,  </a:t>
            </a:r>
            <a:r>
              <a:rPr lang="en-US" i="1" dirty="0" err="1"/>
              <a:t>Ms</a:t>
            </a:r>
            <a:r>
              <a:rPr lang="en-US" i="1" dirty="0"/>
              <a:t> Ruskin and </a:t>
            </a:r>
            <a:r>
              <a:rPr lang="en-US" i="1" dirty="0" err="1"/>
              <a:t>Mrs</a:t>
            </a:r>
            <a:r>
              <a:rPr lang="en-US" i="1" dirty="0"/>
              <a:t> </a:t>
            </a:r>
            <a:r>
              <a:rPr lang="en-US" i="1" dirty="0" err="1"/>
              <a:t>Teke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954862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3 School Rules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Be Ready</a:t>
            </a:r>
            <a:br>
              <a:rPr lang="en-GB" dirty="0"/>
            </a:br>
            <a:r>
              <a:rPr lang="en-GB" dirty="0"/>
              <a:t>Be Respectful</a:t>
            </a:r>
            <a:br>
              <a:rPr lang="en-GB" dirty="0"/>
            </a:br>
            <a:r>
              <a:rPr lang="en-GB" dirty="0"/>
              <a:t>Be Safe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A43A4A-E6B8-4343-949D-9D998BE3E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09" b="16353"/>
          <a:stretch/>
        </p:blipFill>
        <p:spPr>
          <a:xfrm rot="5400000">
            <a:off x="3209265" y="1156093"/>
            <a:ext cx="4318131" cy="20059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BF8AB2-412F-425B-87B9-2C4B0EF906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1" t="36045" r="27742" b="31973"/>
          <a:stretch/>
        </p:blipFill>
        <p:spPr>
          <a:xfrm rot="5400000">
            <a:off x="8763962" y="1690501"/>
            <a:ext cx="4630993" cy="16449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B97DFC-DFCB-4B80-AEAD-01DC40CB0B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898" b="28780"/>
          <a:stretch/>
        </p:blipFill>
        <p:spPr>
          <a:xfrm rot="5400000">
            <a:off x="7122544" y="1882218"/>
            <a:ext cx="4630994" cy="1261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F22800-4671-48FE-80BF-354B40DE71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52" t="29450" r="14194" b="41302"/>
          <a:stretch/>
        </p:blipFill>
        <p:spPr>
          <a:xfrm rot="5400000">
            <a:off x="5770394" y="1860697"/>
            <a:ext cx="4615510" cy="12758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2BDBC4-AEFC-498F-90D4-85451C5D68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17" t="20645" r="18280" b="29916"/>
          <a:stretch/>
        </p:blipFill>
        <p:spPr>
          <a:xfrm>
            <a:off x="380584" y="0"/>
            <a:ext cx="3893574" cy="1980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t="28552" b="27690"/>
          <a:stretch/>
        </p:blipFill>
        <p:spPr>
          <a:xfrm>
            <a:off x="2877740" y="5013435"/>
            <a:ext cx="5200409" cy="177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52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89000" y="2375337"/>
            <a:ext cx="3500828" cy="2396359"/>
          </a:xfrm>
        </p:spPr>
        <p:txBody>
          <a:bodyPr>
            <a:normAutofit/>
          </a:bodyPr>
          <a:lstStyle/>
          <a:p>
            <a:r>
              <a:rPr lang="en-GB" dirty="0"/>
              <a:t>Be Ready</a:t>
            </a:r>
            <a:br>
              <a:rPr lang="en-GB" dirty="0"/>
            </a:br>
            <a:br>
              <a:rPr lang="en-GB" dirty="0"/>
            </a:br>
            <a:endParaRPr lang="en-GB" sz="2800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5270847" y="3824562"/>
            <a:ext cx="6272022" cy="2383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120878" y="1441911"/>
            <a:ext cx="6269591" cy="238265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b="1" dirty="0"/>
              <a:t>Punctuality</a:t>
            </a:r>
          </a:p>
          <a:p>
            <a:pPr marL="0" indent="0">
              <a:buNone/>
            </a:pPr>
            <a:r>
              <a:rPr lang="en-GB" dirty="0"/>
              <a:t>School starts promptly at 8.40am and finishes at 3.20pm.</a:t>
            </a:r>
          </a:p>
          <a:p>
            <a:pPr marL="0" indent="0">
              <a:buNone/>
            </a:pPr>
            <a:r>
              <a:rPr lang="en-GB" dirty="0"/>
              <a:t>Children line up in the playground.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120878" y="2764387"/>
            <a:ext cx="6272022" cy="284890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b="1" dirty="0"/>
              <a:t>Attendance</a:t>
            </a:r>
          </a:p>
          <a:p>
            <a:pPr marL="0" indent="0">
              <a:buNone/>
            </a:pPr>
            <a:r>
              <a:rPr lang="en-GB" dirty="0"/>
              <a:t>It is important that your child does not miss any teaching days as this seriously affects their learning and opportunities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US" b="1" dirty="0"/>
              <a:t>Book lunches in advance </a:t>
            </a:r>
            <a:r>
              <a:rPr lang="en-GB" b="1" dirty="0"/>
              <a:t> parents/carers select the school lunches at home. If you are unsure how to do it, please contact the school office for help in setting this up.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334D1-DE3E-40BF-8E81-3B38D4012405}"/>
              </a:ext>
            </a:extLst>
          </p:cNvPr>
          <p:cNvSpPr txBox="1"/>
          <p:nvPr/>
        </p:nvSpPr>
        <p:spPr>
          <a:xfrm>
            <a:off x="799100" y="5447841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https://www.princeofwales.enfield.sch.uk/our-school/school-lunches/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ADEB76-B4A0-498E-A855-156DC63CA2F0}"/>
              </a:ext>
            </a:extLst>
          </p:cNvPr>
          <p:cNvSpPr txBox="1"/>
          <p:nvPr/>
        </p:nvSpPr>
        <p:spPr>
          <a:xfrm>
            <a:off x="6559345" y="5771006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Online-Menu-Choice-Selection.pdf (princeofwales.enfield.sch.uk)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1887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1681162"/>
          </a:xfrm>
        </p:spPr>
        <p:txBody>
          <a:bodyPr>
            <a:normAutofit/>
          </a:bodyPr>
          <a:lstStyle/>
          <a:p>
            <a:r>
              <a:rPr lang="en-GB" dirty="0"/>
              <a:t>Be Ready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0127" y="711594"/>
            <a:ext cx="6281873" cy="57071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Uniform</a:t>
            </a:r>
            <a:endParaRPr lang="en-GB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dirty="0"/>
              <a:t>Children should come to school in full school uniform</a:t>
            </a:r>
          </a:p>
          <a:p>
            <a:pPr marL="0" indent="0">
              <a:buNone/>
            </a:pPr>
            <a:r>
              <a:rPr lang="en-GB" dirty="0"/>
              <a:t>Grey skirt or trousers and no leggings</a:t>
            </a:r>
          </a:p>
          <a:p>
            <a:pPr marL="0" indent="0">
              <a:buNone/>
            </a:pPr>
            <a:r>
              <a:rPr lang="en-GB" dirty="0"/>
              <a:t>Plain black shoes with black soles</a:t>
            </a:r>
          </a:p>
          <a:p>
            <a:pPr marL="0" indent="0">
              <a:buNone/>
            </a:pPr>
            <a:r>
              <a:rPr lang="en-GB" dirty="0"/>
              <a:t>Plimsolls for indoor PE and trainers for outdoor PE</a:t>
            </a:r>
          </a:p>
          <a:p>
            <a:pPr marL="0" indent="0">
              <a:buNone/>
            </a:pPr>
            <a:r>
              <a:rPr lang="en-GB" dirty="0"/>
              <a:t>Black or green hair bands</a:t>
            </a:r>
          </a:p>
          <a:p>
            <a:pPr marL="0" indent="0">
              <a:buNone/>
            </a:pPr>
            <a:r>
              <a:rPr lang="en-GB" dirty="0"/>
              <a:t>No jewellery.  Only small ear studs allowed</a:t>
            </a:r>
          </a:p>
          <a:p>
            <a:pPr marL="0" indent="0">
              <a:buNone/>
            </a:pPr>
            <a:r>
              <a:rPr lang="en-GB" dirty="0"/>
              <a:t>PE kit (white/black shorts and white t-shirt)</a:t>
            </a:r>
          </a:p>
          <a:p>
            <a:pPr marL="0" indent="0">
              <a:buNone/>
            </a:pPr>
            <a:r>
              <a:rPr lang="en-GB" dirty="0"/>
              <a:t>Friday PE Kit</a:t>
            </a:r>
          </a:p>
          <a:p>
            <a:pPr marL="0" indent="0">
              <a:buNone/>
            </a:pPr>
            <a:r>
              <a:rPr lang="en-GB" dirty="0"/>
              <a:t>Appropriate hair styles</a:t>
            </a:r>
          </a:p>
          <a:p>
            <a:pPr marL="0" indent="0">
              <a:buNone/>
            </a:pPr>
            <a:r>
              <a:rPr lang="en-GB" dirty="0"/>
              <a:t>No nail varnish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48908-D3F4-42F9-8CF2-608D5A73F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1" t="12689" r="2795" b="6405"/>
          <a:stretch/>
        </p:blipFill>
        <p:spPr>
          <a:xfrm>
            <a:off x="553028" y="3878879"/>
            <a:ext cx="3834582" cy="2539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4EE917-07C6-4318-86BD-B3559F965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26" t="25448"/>
          <a:stretch/>
        </p:blipFill>
        <p:spPr>
          <a:xfrm rot="5400000">
            <a:off x="-566323" y="1614963"/>
            <a:ext cx="2539834" cy="1849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50F72-1194-4578-A3B4-AFF18BA567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25" t="13106" b="16786"/>
          <a:stretch/>
        </p:blipFill>
        <p:spPr>
          <a:xfrm rot="5400000">
            <a:off x="1486277" y="616289"/>
            <a:ext cx="2569147" cy="1666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E786F6-A054-4493-ADA4-E88FAF6EAB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46" t="25149" b="13489"/>
          <a:stretch/>
        </p:blipFill>
        <p:spPr>
          <a:xfrm rot="5400000">
            <a:off x="3125542" y="1687111"/>
            <a:ext cx="2717329" cy="166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22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Be Ready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1179082"/>
            <a:ext cx="6281873" cy="5168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Homework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We have a flexible approach.  We encourage all children to use Teams but homework books can be provided.</a:t>
            </a:r>
          </a:p>
          <a:p>
            <a:endParaRPr lang="en-GB" i="1" dirty="0"/>
          </a:p>
          <a:p>
            <a:pPr marL="0" indent="0">
              <a:buNone/>
            </a:pPr>
            <a:r>
              <a:rPr lang="en-GB" dirty="0"/>
              <a:t>In addition to set homework there is an expectation that</a:t>
            </a:r>
          </a:p>
          <a:p>
            <a:r>
              <a:rPr lang="en-GB" dirty="0"/>
              <a:t>Children read everyday and have their reading record signed and brought to school every day</a:t>
            </a:r>
          </a:p>
          <a:p>
            <a:r>
              <a:rPr lang="en-GB" dirty="0">
                <a:hlinkClick r:id="rId2"/>
              </a:rPr>
              <a:t>https://www.phonicsplay.co.uk/resources/phase/4</a:t>
            </a:r>
            <a:endParaRPr lang="en-GB" dirty="0"/>
          </a:p>
          <a:p>
            <a:pPr marL="0" indent="0">
              <a:buNone/>
            </a:pPr>
            <a:endParaRPr lang="en-GB" i="1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6446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 Respectful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6851" y="803186"/>
            <a:ext cx="6593983" cy="5248622"/>
          </a:xfrm>
        </p:spPr>
        <p:txBody>
          <a:bodyPr/>
          <a:lstStyle/>
          <a:p>
            <a:pPr marL="457200" lvl="1" indent="0">
              <a:buNone/>
            </a:pPr>
            <a:r>
              <a:rPr lang="en-GB" sz="1800" b="1" dirty="0"/>
              <a:t>Working Together</a:t>
            </a:r>
          </a:p>
          <a:p>
            <a:pPr marL="457200" lvl="1" indent="0">
              <a:buNone/>
            </a:pPr>
            <a:r>
              <a:rPr lang="en-GB" sz="1800" dirty="0"/>
              <a:t>The partnership between child, parents and school is crucial to your child’s success.  Keep yourself informed through</a:t>
            </a:r>
          </a:p>
          <a:p>
            <a:pPr marL="457200" lvl="1" indent="0">
              <a:buNone/>
            </a:pPr>
            <a:r>
              <a:rPr lang="en-GB" sz="1800" dirty="0"/>
              <a:t>-school website</a:t>
            </a:r>
          </a:p>
          <a:p>
            <a:pPr marL="457200" lvl="1" indent="0">
              <a:buNone/>
            </a:pPr>
            <a:r>
              <a:rPr lang="en-GB" sz="1800" dirty="0"/>
              <a:t>-newsletter and communication via email</a:t>
            </a:r>
          </a:p>
          <a:p>
            <a:pPr marL="457200" lvl="1" indent="0">
              <a:buNone/>
            </a:pPr>
            <a:r>
              <a:rPr lang="en-GB" sz="1800" dirty="0"/>
              <a:t>-accessing parent consultations, Cafés and other events</a:t>
            </a:r>
          </a:p>
          <a:p>
            <a:pPr marL="457200" lvl="1" indent="0">
              <a:buNone/>
            </a:pPr>
            <a:endParaRPr lang="en-GB" sz="1800" dirty="0"/>
          </a:p>
          <a:p>
            <a:pPr marL="457200" lvl="1" indent="0">
              <a:buNone/>
            </a:pPr>
            <a:r>
              <a:rPr lang="en-GB" sz="1800" dirty="0"/>
              <a:t>If there are any concerns about learning please contact  the class teacher in the first instance.</a:t>
            </a:r>
          </a:p>
          <a:p>
            <a:pPr marL="45720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1432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 Safe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61968" y="1223493"/>
            <a:ext cx="6625473" cy="4224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               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Medical needs - let Mrs Dunlea know</a:t>
            </a:r>
          </a:p>
          <a:p>
            <a:pPr marL="0" indent="0">
              <a:buNone/>
            </a:pPr>
            <a:r>
              <a:rPr lang="en-GB" i="1" dirty="0"/>
              <a:t>Bring in if slight cold </a:t>
            </a:r>
          </a:p>
          <a:p>
            <a:pPr marL="0" indent="0">
              <a:buNone/>
            </a:pPr>
            <a:r>
              <a:rPr lang="en-GB" i="1" dirty="0"/>
              <a:t>Change of details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Place2Be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3266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Curriculum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See website </a:t>
            </a:r>
          </a:p>
        </p:txBody>
      </p:sp>
    </p:spTree>
    <p:extLst>
      <p:ext uri="{BB962C8B-B14F-4D97-AF65-F5344CB8AC3E}">
        <p14:creationId xmlns:p14="http://schemas.microsoft.com/office/powerpoint/2010/main" val="3858755106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78C30D"/>
      </a:accent1>
      <a:accent2>
        <a:srgbClr val="099B62"/>
      </a:accent2>
      <a:accent3>
        <a:srgbClr val="21CFDF"/>
      </a:accent3>
      <a:accent4>
        <a:srgbClr val="179FDF"/>
      </a:accent4>
      <a:accent5>
        <a:srgbClr val="E75710"/>
      </a:accent5>
      <a:accent6>
        <a:srgbClr val="F89C19"/>
      </a:accent6>
      <a:hlink>
        <a:srgbClr val="7CDE25"/>
      </a:hlink>
      <a:folHlink>
        <a:srgbClr val="BCE8A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EF0781-FB17-4F1F-B3B1-699933968CE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6B48785737A447AEA5C17DB02E9AC9" ma:contentTypeVersion="11" ma:contentTypeDescription="Create a new document." ma:contentTypeScope="" ma:versionID="859861ac09e45948f41b792ffa9d1c1b">
  <xsd:schema xmlns:xsd="http://www.w3.org/2001/XMLSchema" xmlns:xs="http://www.w3.org/2001/XMLSchema" xmlns:p="http://schemas.microsoft.com/office/2006/metadata/properties" xmlns:ns3="88ef3ea6-5d05-4511-9941-776dd32cdde0" xmlns:ns4="6f3a1950-6ddd-4432-badf-14959372127d" targetNamespace="http://schemas.microsoft.com/office/2006/metadata/properties" ma:root="true" ma:fieldsID="6e0f834558537ffcd22c1887c36494a8" ns3:_="" ns4:_="">
    <xsd:import namespace="88ef3ea6-5d05-4511-9941-776dd32cdde0"/>
    <xsd:import namespace="6f3a1950-6ddd-4432-badf-14959372127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ef3ea6-5d05-4511-9941-776dd32cdd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3a1950-6ddd-4432-badf-14959372127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C420EE-32CA-47CC-8BE9-522D87F533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ef3ea6-5d05-4511-9941-776dd32cdde0"/>
    <ds:schemaRef ds:uri="6f3a1950-6ddd-4432-badf-1495937212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238C54-E79F-4565-A76C-A9BE2FD3F231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88ef3ea6-5d05-4511-9941-776dd32cdde0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6f3a1950-6ddd-4432-badf-14959372127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EBC910F-1795-4231-A302-BF2644FC0F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464</TotalTime>
  <Words>437</Words>
  <Application>Microsoft Office PowerPoint</Application>
  <PresentationFormat>Widescreen</PresentationFormat>
  <Paragraphs>82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 Light</vt:lpstr>
      <vt:lpstr>Rockwell</vt:lpstr>
      <vt:lpstr>Wingdings</vt:lpstr>
      <vt:lpstr>Atlas</vt:lpstr>
      <vt:lpstr>A Warm Welcome to Year 1</vt:lpstr>
      <vt:lpstr>Year 1 Staff  </vt:lpstr>
      <vt:lpstr>3 School Rules  Be Ready Be Respectful Be Safe</vt:lpstr>
      <vt:lpstr>Be Ready  </vt:lpstr>
      <vt:lpstr>Be Ready</vt:lpstr>
      <vt:lpstr>Be Ready</vt:lpstr>
      <vt:lpstr>Be Respectful</vt:lpstr>
      <vt:lpstr>Be Safe</vt:lpstr>
      <vt:lpstr>Curriculum map</vt:lpstr>
      <vt:lpstr>Reading</vt:lpstr>
      <vt:lpstr>Dates</vt:lpstr>
      <vt:lpstr>Week commencing Monday 6 June 2022 Phonics screening check week</vt:lpstr>
      <vt:lpstr>Any questions?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Behaviour A team approach</dc:title>
  <dc:creator>Julia Clarke</dc:creator>
  <cp:lastModifiedBy>Tammy Whyte</cp:lastModifiedBy>
  <cp:revision>98</cp:revision>
  <dcterms:created xsi:type="dcterms:W3CDTF">2021-03-11T13:22:50Z</dcterms:created>
  <dcterms:modified xsi:type="dcterms:W3CDTF">2021-10-22T15:22:31Z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0x010100616B48785737A447AEA5C17DB02E9AC9</vt:lpwstr>
  </property>
</Properties>
</file>