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68" r:id="rId3"/>
    <p:sldId id="263" r:id="rId4"/>
    <p:sldId id="264" r:id="rId5"/>
    <p:sldId id="271" r:id="rId6"/>
    <p:sldId id="272" r:id="rId7"/>
    <p:sldId id="274" r:id="rId8"/>
    <p:sldId id="275" r:id="rId9"/>
    <p:sldId id="27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BD4C9-DA84-405C-A566-2B266931099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089ED7-1D16-4D20-8AEB-B316FB188442}">
      <dgm:prSet/>
      <dgm:spPr/>
      <dgm:t>
        <a:bodyPr/>
        <a:lstStyle/>
        <a:p>
          <a:r>
            <a:rPr lang="en-GB" dirty="0"/>
            <a:t>Exploring Numbers Session 2 </a:t>
          </a:r>
          <a:endParaRPr lang="en-US" dirty="0"/>
        </a:p>
      </dgm:t>
    </dgm:pt>
    <dgm:pt modelId="{A55F88CB-0ACD-4D7E-9410-95429374AB9E}" type="parTrans" cxnId="{B963C984-EB9A-424C-84B9-D3FCF9CD9E1F}">
      <dgm:prSet/>
      <dgm:spPr/>
      <dgm:t>
        <a:bodyPr/>
        <a:lstStyle/>
        <a:p>
          <a:endParaRPr lang="en-US"/>
        </a:p>
      </dgm:t>
    </dgm:pt>
    <dgm:pt modelId="{5F017B4F-F90D-4E12-839E-DA903DCB2B70}" type="sibTrans" cxnId="{B963C984-EB9A-424C-84B9-D3FCF9CD9E1F}">
      <dgm:prSet/>
      <dgm:spPr/>
      <dgm:t>
        <a:bodyPr/>
        <a:lstStyle/>
        <a:p>
          <a:endParaRPr lang="en-US"/>
        </a:p>
      </dgm:t>
    </dgm:pt>
    <dgm:pt modelId="{C647CB2D-7FCB-4445-9F65-88C001FEE5C7}">
      <dgm:prSet/>
      <dgm:spPr/>
      <dgm:t>
        <a:bodyPr/>
        <a:lstStyle/>
        <a:p>
          <a:r>
            <a:rPr lang="en-GB"/>
            <a:t>With Miss Maths</a:t>
          </a:r>
          <a:endParaRPr lang="en-US"/>
        </a:p>
      </dgm:t>
    </dgm:pt>
    <dgm:pt modelId="{BB3E348B-509E-4D46-AE31-B8718A3FAADE}" type="parTrans" cxnId="{398EAAAC-FCAF-426F-B65B-6C5C4B36E5A9}">
      <dgm:prSet/>
      <dgm:spPr/>
      <dgm:t>
        <a:bodyPr/>
        <a:lstStyle/>
        <a:p>
          <a:endParaRPr lang="en-US"/>
        </a:p>
      </dgm:t>
    </dgm:pt>
    <dgm:pt modelId="{F05695F6-B6D5-451F-9FBF-BF333FE86FA0}" type="sibTrans" cxnId="{398EAAAC-FCAF-426F-B65B-6C5C4B36E5A9}">
      <dgm:prSet/>
      <dgm:spPr/>
      <dgm:t>
        <a:bodyPr/>
        <a:lstStyle/>
        <a:p>
          <a:endParaRPr lang="en-US"/>
        </a:p>
      </dgm:t>
    </dgm:pt>
    <dgm:pt modelId="{F7FD0F1E-9B94-457B-B653-F61518F58554}" type="pres">
      <dgm:prSet presAssocID="{B70BD4C9-DA84-405C-A566-2B26693109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4C18A-1B75-4B09-9162-6E488B139D35}" type="pres">
      <dgm:prSet presAssocID="{92089ED7-1D16-4D20-8AEB-B316FB1884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29F6B-7D5B-44F5-A267-B1A4FA9A900B}" type="pres">
      <dgm:prSet presAssocID="{5F017B4F-F90D-4E12-839E-DA903DCB2B70}" presName="spacer" presStyleCnt="0"/>
      <dgm:spPr/>
    </dgm:pt>
    <dgm:pt modelId="{721ED8E5-A5CA-4ACE-BB74-BC39190C6251}" type="pres">
      <dgm:prSet presAssocID="{C647CB2D-7FCB-4445-9F65-88C001FEE5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EC0F00-F684-4878-B049-6DB4E685F464}" type="presOf" srcId="{C647CB2D-7FCB-4445-9F65-88C001FEE5C7}" destId="{721ED8E5-A5CA-4ACE-BB74-BC39190C6251}" srcOrd="0" destOrd="0" presId="urn:microsoft.com/office/officeart/2005/8/layout/vList2"/>
    <dgm:cxn modelId="{B963C984-EB9A-424C-84B9-D3FCF9CD9E1F}" srcId="{B70BD4C9-DA84-405C-A566-2B2669310997}" destId="{92089ED7-1D16-4D20-8AEB-B316FB188442}" srcOrd="0" destOrd="0" parTransId="{A55F88CB-0ACD-4D7E-9410-95429374AB9E}" sibTransId="{5F017B4F-F90D-4E12-839E-DA903DCB2B70}"/>
    <dgm:cxn modelId="{398EAAAC-FCAF-426F-B65B-6C5C4B36E5A9}" srcId="{B70BD4C9-DA84-405C-A566-2B2669310997}" destId="{C647CB2D-7FCB-4445-9F65-88C001FEE5C7}" srcOrd="1" destOrd="0" parTransId="{BB3E348B-509E-4D46-AE31-B8718A3FAADE}" sibTransId="{F05695F6-B6D5-451F-9FBF-BF333FE86FA0}"/>
    <dgm:cxn modelId="{B5D71B9B-597E-486A-A78C-2E0DDF4E5960}" type="presOf" srcId="{92089ED7-1D16-4D20-8AEB-B316FB188442}" destId="{3624C18A-1B75-4B09-9162-6E488B139D35}" srcOrd="0" destOrd="0" presId="urn:microsoft.com/office/officeart/2005/8/layout/vList2"/>
    <dgm:cxn modelId="{42FEDEFC-0120-417B-8CBE-46A19674DC72}" type="presOf" srcId="{B70BD4C9-DA84-405C-A566-2B2669310997}" destId="{F7FD0F1E-9B94-457B-B653-F61518F58554}" srcOrd="0" destOrd="0" presId="urn:microsoft.com/office/officeart/2005/8/layout/vList2"/>
    <dgm:cxn modelId="{78AA661E-6652-4CA3-8904-18082C1CB752}" type="presParOf" srcId="{F7FD0F1E-9B94-457B-B653-F61518F58554}" destId="{3624C18A-1B75-4B09-9162-6E488B139D35}" srcOrd="0" destOrd="0" presId="urn:microsoft.com/office/officeart/2005/8/layout/vList2"/>
    <dgm:cxn modelId="{4AD3AFD0-B753-4799-B3DF-3899A50854A7}" type="presParOf" srcId="{F7FD0F1E-9B94-457B-B653-F61518F58554}" destId="{6CB29F6B-7D5B-44F5-A267-B1A4FA9A900B}" srcOrd="1" destOrd="0" presId="urn:microsoft.com/office/officeart/2005/8/layout/vList2"/>
    <dgm:cxn modelId="{D57B9A83-BD70-41EC-B07B-65EF0C542157}" type="presParOf" srcId="{F7FD0F1E-9B94-457B-B653-F61518F58554}" destId="{721ED8E5-A5CA-4ACE-BB74-BC39190C62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4C18A-1B75-4B09-9162-6E488B139D35}">
      <dsp:nvSpPr>
        <dsp:cNvPr id="0" name=""/>
        <dsp:cNvSpPr/>
      </dsp:nvSpPr>
      <dsp:spPr>
        <a:xfrm>
          <a:off x="0" y="246990"/>
          <a:ext cx="6628804" cy="2162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kern="1200" dirty="0"/>
            <a:t>Exploring Numbers Session 2 </a:t>
          </a:r>
          <a:endParaRPr lang="en-US" sz="5600" kern="1200" dirty="0"/>
        </a:p>
      </dsp:txBody>
      <dsp:txXfrm>
        <a:off x="105548" y="352538"/>
        <a:ext cx="6417708" cy="1951064"/>
      </dsp:txXfrm>
    </dsp:sp>
    <dsp:sp modelId="{721ED8E5-A5CA-4ACE-BB74-BC39190C6251}">
      <dsp:nvSpPr>
        <dsp:cNvPr id="0" name=""/>
        <dsp:cNvSpPr/>
      </dsp:nvSpPr>
      <dsp:spPr>
        <a:xfrm>
          <a:off x="0" y="2570430"/>
          <a:ext cx="6628804" cy="2162160"/>
        </a:xfrm>
        <a:prstGeom prst="roundRect">
          <a:avLst/>
        </a:prstGeom>
        <a:gradFill rotWithShape="0">
          <a:gsLst>
            <a:gs pos="0">
              <a:schemeClr val="accent2">
                <a:hueOff val="838775"/>
                <a:satOff val="-7923"/>
                <a:lumOff val="-8237"/>
                <a:alphaOff val="0"/>
              </a:schemeClr>
            </a:gs>
            <a:gs pos="90000">
              <a:schemeClr val="accent2">
                <a:hueOff val="838775"/>
                <a:satOff val="-7923"/>
                <a:lumOff val="-8237"/>
                <a:alphaOff val="0"/>
                <a:shade val="100000"/>
              </a:schemeClr>
            </a:gs>
            <a:gs pos="100000">
              <a:schemeClr val="accent2">
                <a:hueOff val="838775"/>
                <a:satOff val="-7923"/>
                <a:lumOff val="-823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kern="1200"/>
            <a:t>With Miss Maths</a:t>
          </a:r>
          <a:endParaRPr lang="en-US" sz="5600" kern="1200"/>
        </a:p>
      </dsp:txBody>
      <dsp:txXfrm>
        <a:off x="105548" y="2675978"/>
        <a:ext cx="6417708" cy="195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9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7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1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9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724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63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1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0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4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2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m49q6f/articles/z99jpb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Content Placeholder 2">
            <a:extLst>
              <a:ext uri="{FF2B5EF4-FFF2-40B4-BE49-F238E27FC236}">
                <a16:creationId xmlns:a16="http://schemas.microsoft.com/office/drawing/2014/main" id="{9086466E-CAB8-4653-B4F2-5CD0489E4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56539"/>
              </p:ext>
            </p:extLst>
          </p:nvPr>
        </p:nvGraphicFramePr>
        <p:xfrm>
          <a:off x="1528597" y="920689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13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19C05-C107-4D03-8145-798E56510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08888"/>
            <a:ext cx="12377129" cy="1325563"/>
          </a:xfrm>
        </p:spPr>
        <p:txBody>
          <a:bodyPr>
            <a:normAutofit/>
          </a:bodyPr>
          <a:lstStyle/>
          <a:p>
            <a:r>
              <a:rPr lang="en-GB" sz="3200" dirty="0"/>
              <a:t>Before we begin let’s look at the skills you will develop: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D9FCC-33ED-4A3F-9191-C07717D2C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79" y="957042"/>
            <a:ext cx="9868692" cy="576307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Independent thinking</a:t>
            </a:r>
          </a:p>
          <a:p>
            <a:pPr marL="0" indent="0">
              <a:buNone/>
            </a:pPr>
            <a:r>
              <a:rPr lang="en-GB" sz="2400" dirty="0"/>
              <a:t>Q What do I have to do?</a:t>
            </a:r>
          </a:p>
          <a:p>
            <a:pPr marL="0" indent="0">
              <a:buNone/>
            </a:pPr>
            <a:r>
              <a:rPr lang="en-GB" sz="2400" dirty="0"/>
              <a:t>Q How do I go about this?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Arithmetic skills</a:t>
            </a:r>
          </a:p>
          <a:p>
            <a:pPr marL="0" indent="0">
              <a:buNone/>
            </a:pPr>
            <a:r>
              <a:rPr lang="en-GB" sz="2400" dirty="0"/>
              <a:t>Q Will I use a formal method or a mental calculation?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Exploring numbers (‘playing around with them’)</a:t>
            </a:r>
          </a:p>
          <a:p>
            <a:r>
              <a:rPr lang="en-GB" sz="2400" dirty="0"/>
              <a:t>Making observations, spotting patterns</a:t>
            </a:r>
          </a:p>
          <a:p>
            <a:r>
              <a:rPr lang="en-GB" sz="2400" dirty="0"/>
              <a:t>Making a rule and proving it</a:t>
            </a:r>
          </a:p>
          <a:p>
            <a:r>
              <a:rPr lang="en-GB" sz="2400" dirty="0"/>
              <a:t>Creative thinking</a:t>
            </a:r>
          </a:p>
          <a:p>
            <a:r>
              <a:rPr lang="en-GB" sz="2400" dirty="0"/>
              <a:t>Resilience</a:t>
            </a:r>
          </a:p>
          <a:p>
            <a:r>
              <a:rPr lang="en-GB" sz="2400" dirty="0"/>
              <a:t>Communicating ideas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8E6D97-4AC0-49DA-9C4A-76C1A80A5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450" y="1463113"/>
            <a:ext cx="1390650" cy="1702837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BA569E-B55D-43D0-A24A-9F51599A7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211" y="3437423"/>
            <a:ext cx="1390650" cy="142875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066987-981D-459B-883A-A4B20DF270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23497"/>
            <a:ext cx="2326058" cy="109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0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58A3D-8D7C-44CF-B91A-37BFED3A0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599"/>
            <a:ext cx="10515600" cy="54138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400" dirty="0">
                <a:latin typeface="+mj-lt"/>
              </a:rPr>
              <a:t>Today’s online lesson will look at:</a:t>
            </a:r>
          </a:p>
          <a:p>
            <a:pPr marL="0" indent="0">
              <a:buNone/>
            </a:pPr>
            <a:endParaRPr lang="en-GB" sz="4400" dirty="0">
              <a:latin typeface="+mj-lt"/>
            </a:endParaRPr>
          </a:p>
          <a:p>
            <a:r>
              <a:rPr lang="en-GB" sz="6400" dirty="0">
                <a:latin typeface="+mj-lt"/>
              </a:rPr>
              <a:t>Solutions from yesterday’s challenge</a:t>
            </a:r>
          </a:p>
          <a:p>
            <a:pPr marL="0" indent="0">
              <a:buNone/>
            </a:pPr>
            <a:endParaRPr lang="en-GB" sz="6400" dirty="0">
              <a:latin typeface="+mj-lt"/>
            </a:endParaRPr>
          </a:p>
          <a:p>
            <a:r>
              <a:rPr lang="en-GB" sz="7600" dirty="0">
                <a:latin typeface="+mj-lt"/>
              </a:rPr>
              <a:t>Averages and the Range</a:t>
            </a:r>
          </a:p>
          <a:p>
            <a:pPr marL="0" indent="0">
              <a:buNone/>
            </a:pPr>
            <a:r>
              <a:rPr lang="en-GB" sz="6400" dirty="0">
                <a:latin typeface="+mj-lt"/>
              </a:rPr>
              <a:t>Did you watch the video from yesterday?</a:t>
            </a:r>
          </a:p>
          <a:p>
            <a:pPr marL="0" indent="0">
              <a:buNone/>
            </a:pPr>
            <a:r>
              <a:rPr lang="en-GB" sz="6600" dirty="0">
                <a:hlinkClick r:id="rId2"/>
              </a:rPr>
              <a:t>https://www.bbc.co.uk/bitesize/topics/zm49q6f/articles/z99jpbk</a:t>
            </a:r>
            <a:endParaRPr lang="en-GB" sz="6400" dirty="0">
              <a:latin typeface="+mj-lt"/>
            </a:endParaRPr>
          </a:p>
          <a:p>
            <a:endParaRPr lang="en-GB" sz="6400" dirty="0">
              <a:latin typeface="+mj-lt"/>
            </a:endParaRPr>
          </a:p>
          <a:p>
            <a:r>
              <a:rPr lang="en-GB" sz="6400" dirty="0">
                <a:latin typeface="+mj-lt"/>
              </a:rPr>
              <a:t>Today’s number investigation will take place in </a:t>
            </a:r>
          </a:p>
          <a:p>
            <a:pPr marL="0" indent="0">
              <a:buNone/>
            </a:pPr>
            <a:r>
              <a:rPr lang="en-GB" sz="6400" dirty="0">
                <a:latin typeface="+mj-lt"/>
              </a:rPr>
              <a:t>    our online lesson.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41DECA-C98C-428F-ABDE-F5F57F2E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12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D5A9-DFBC-4359-8DC7-19F6363D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4871D-B4A8-44DD-8B6C-E6C367ED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609600"/>
            <a:ext cx="10515600" cy="5784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600" dirty="0"/>
              <a:t>  The Three Neighbours Solution: </a:t>
            </a:r>
            <a:r>
              <a:rPr lang="en-GB" sz="4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4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600" dirty="0" err="1">
                <a:solidFill>
                  <a:srgbClr val="FF0000"/>
                </a:solidFill>
              </a:rPr>
              <a:t>a</a:t>
            </a:r>
            <a:r>
              <a:rPr lang="en-GB" sz="4600" dirty="0" err="1"/>
              <a:t>+b+c</a:t>
            </a:r>
            <a:r>
              <a:rPr lang="en-GB" sz="4600" dirty="0"/>
              <a:t>=  </a:t>
            </a:r>
            <a:r>
              <a:rPr lang="en-GB" sz="4600" dirty="0">
                <a:highlight>
                  <a:srgbClr val="FFFF00"/>
                </a:highlight>
              </a:rPr>
              <a:t>?</a:t>
            </a:r>
          </a:p>
          <a:p>
            <a:pPr marL="0" indent="0">
              <a:buNone/>
            </a:pPr>
            <a:endParaRPr lang="en-GB" sz="4600" dirty="0"/>
          </a:p>
          <a:p>
            <a:r>
              <a:rPr lang="en-GB" sz="4600" dirty="0">
                <a:solidFill>
                  <a:srgbClr val="FF0000"/>
                </a:solidFill>
              </a:rPr>
              <a:t>2</a:t>
            </a:r>
            <a:r>
              <a:rPr lang="en-GB" sz="4600" dirty="0"/>
              <a:t>+3+4=</a:t>
            </a:r>
            <a:r>
              <a:rPr lang="en-GB" sz="4600" dirty="0">
                <a:highlight>
                  <a:srgbClr val="FFFF00"/>
                </a:highlight>
              </a:rPr>
              <a:t>9</a:t>
            </a:r>
          </a:p>
          <a:p>
            <a:endParaRPr lang="en-GB" sz="4600" dirty="0"/>
          </a:p>
          <a:p>
            <a:r>
              <a:rPr lang="en-GB" sz="4600" dirty="0">
                <a:solidFill>
                  <a:srgbClr val="FF0000"/>
                </a:solidFill>
              </a:rPr>
              <a:t>5</a:t>
            </a:r>
            <a:r>
              <a:rPr lang="en-GB" sz="4600" dirty="0"/>
              <a:t>+6+7=</a:t>
            </a:r>
            <a:r>
              <a:rPr lang="en-GB" sz="4600" dirty="0">
                <a:highlight>
                  <a:srgbClr val="FFFF00"/>
                </a:highlight>
              </a:rPr>
              <a:t>18</a:t>
            </a:r>
          </a:p>
          <a:p>
            <a:endParaRPr lang="en-GB" sz="4600" dirty="0"/>
          </a:p>
          <a:p>
            <a:r>
              <a:rPr lang="en-GB" sz="4600" dirty="0">
                <a:solidFill>
                  <a:srgbClr val="FF0000"/>
                </a:solidFill>
              </a:rPr>
              <a:t>10</a:t>
            </a:r>
            <a:r>
              <a:rPr lang="en-GB" sz="4600" dirty="0"/>
              <a:t>+11+12=</a:t>
            </a:r>
            <a:r>
              <a:rPr lang="en-GB" sz="4600" dirty="0">
                <a:highlight>
                  <a:srgbClr val="FFFF00"/>
                </a:highlight>
              </a:rPr>
              <a:t>33</a:t>
            </a:r>
          </a:p>
          <a:p>
            <a:endParaRPr lang="en-GB" sz="4600" dirty="0"/>
          </a:p>
          <a:p>
            <a:r>
              <a:rPr lang="en-GB" sz="4600" dirty="0">
                <a:solidFill>
                  <a:srgbClr val="FF0000"/>
                </a:solidFill>
              </a:rPr>
              <a:t>35</a:t>
            </a:r>
            <a:r>
              <a:rPr lang="en-GB" sz="4600" dirty="0"/>
              <a:t> + 36 + 37 = </a:t>
            </a:r>
            <a:r>
              <a:rPr lang="en-GB" sz="4600" dirty="0">
                <a:highlight>
                  <a:srgbClr val="FFFF00"/>
                </a:highlight>
              </a:rPr>
              <a:t>108</a:t>
            </a:r>
            <a:r>
              <a:rPr lang="en-GB" sz="4600" dirty="0"/>
              <a:t>                                       </a:t>
            </a:r>
          </a:p>
          <a:p>
            <a:pPr marL="0" indent="0">
              <a:buNone/>
            </a:pPr>
            <a:r>
              <a:rPr lang="en-GB" sz="4600" dirty="0"/>
              <a:t>                                   </a:t>
            </a:r>
          </a:p>
          <a:p>
            <a:pPr marL="0" indent="0">
              <a:buNone/>
            </a:pPr>
            <a:r>
              <a:rPr lang="en-GB" sz="4600" dirty="0"/>
              <a:t>                            </a:t>
            </a:r>
            <a:r>
              <a:rPr lang="en-GB" dirty="0"/>
              <a:t>       </a:t>
            </a:r>
          </a:p>
          <a:p>
            <a:pPr marL="0" indent="0">
              <a:buNone/>
            </a:pPr>
            <a:r>
              <a:rPr lang="en-GB" dirty="0"/>
              <a:t>   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 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2C11AD-E3D8-4802-A719-DC624EDDBD01}"/>
              </a:ext>
            </a:extLst>
          </p:cNvPr>
          <p:cNvSpPr txBox="1"/>
          <p:nvPr/>
        </p:nvSpPr>
        <p:spPr>
          <a:xfrm>
            <a:off x="5613400" y="1358900"/>
            <a:ext cx="4610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8E53A1A9-B784-4E06-8B2A-09DFA7501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66" y="5351794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A3D7E1DD-6862-4F7D-9B10-C0D189D1CBCB}"/>
              </a:ext>
            </a:extLst>
          </p:cNvPr>
          <p:cNvSpPr/>
          <p:nvPr/>
        </p:nvSpPr>
        <p:spPr>
          <a:xfrm>
            <a:off x="3503667" y="1563031"/>
            <a:ext cx="6238768" cy="4156132"/>
          </a:xfrm>
          <a:prstGeom prst="wedgeRoundRectCallout">
            <a:avLst>
              <a:gd name="adj1" fmla="val -50742"/>
              <a:gd name="adj2" fmla="val 539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If we replace each number with a letter we have </a:t>
            </a:r>
            <a:r>
              <a:rPr lang="en-GB" dirty="0" err="1"/>
              <a:t>a+b+c</a:t>
            </a:r>
            <a:r>
              <a:rPr lang="en-GB" dirty="0"/>
              <a:t>=</a:t>
            </a:r>
          </a:p>
          <a:p>
            <a:endParaRPr lang="en-GB" dirty="0"/>
          </a:p>
          <a:p>
            <a:r>
              <a:rPr lang="en-GB" dirty="0"/>
              <a:t>What can you tell me about the sum of these numbers?</a:t>
            </a:r>
          </a:p>
          <a:p>
            <a:endParaRPr lang="en-GB" dirty="0"/>
          </a:p>
          <a:p>
            <a:r>
              <a:rPr lang="en-GB" dirty="0"/>
              <a:t>Can you make a rule /spot a pattern in all of the examples?</a:t>
            </a:r>
          </a:p>
          <a:p>
            <a:endParaRPr lang="en-GB" dirty="0"/>
          </a:p>
          <a:p>
            <a:r>
              <a:rPr lang="en-GB" dirty="0"/>
              <a:t>What can you tell me about the relationship between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and the </a:t>
            </a:r>
            <a:r>
              <a:rPr lang="en-GB" dirty="0">
                <a:highlight>
                  <a:srgbClr val="FFFF00"/>
                </a:highlight>
              </a:rPr>
              <a:t>sum of all 3 numbers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How can we show this algebraically?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1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C032-81DF-46EE-B1CB-9D2CE178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600" y="256328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E6FF-452B-49D3-B410-0999DE3A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25" y="2286158"/>
            <a:ext cx="10515600" cy="3859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400" dirty="0"/>
              <a:t>(3 x a) +3 = the sum of all 3 numbers</a:t>
            </a:r>
          </a:p>
          <a:p>
            <a:pPr marL="0" indent="0">
              <a:buNone/>
            </a:pPr>
            <a:r>
              <a:rPr lang="en-GB" sz="4400" dirty="0"/>
              <a:t>    or</a:t>
            </a:r>
          </a:p>
          <a:p>
            <a:pPr marL="0" indent="0">
              <a:buNone/>
            </a:pPr>
            <a:r>
              <a:rPr lang="en-GB" sz="4400" dirty="0"/>
              <a:t>3a+3=</a:t>
            </a:r>
            <a:r>
              <a:rPr lang="en-GB" sz="4400" dirty="0" err="1"/>
              <a:t>a+b+c</a:t>
            </a:r>
            <a:endParaRPr lang="en-GB" sz="4400" dirty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Did you think about a solution for Four Neighbours?</a:t>
            </a:r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766CB981-285B-457C-BFCD-AA0ECACE3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25" y="900059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6441D9F-96DF-4335-B201-101078F1596E}"/>
              </a:ext>
            </a:extLst>
          </p:cNvPr>
          <p:cNvSpPr/>
          <p:nvPr/>
        </p:nvSpPr>
        <p:spPr>
          <a:xfrm>
            <a:off x="2803070" y="786553"/>
            <a:ext cx="5871029" cy="969381"/>
          </a:xfrm>
          <a:prstGeom prst="wedgeRoundRectCallout">
            <a:avLst>
              <a:gd name="adj1" fmla="val -61311"/>
              <a:gd name="adj2" fmla="val 565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The solution algebraically</a:t>
            </a:r>
          </a:p>
        </p:txBody>
      </p:sp>
      <p:pic>
        <p:nvPicPr>
          <p:cNvPr id="9" name="Picture 8" descr="A scale on a table&#10;&#10;Description automatically generated">
            <a:extLst>
              <a:ext uri="{FF2B5EF4-FFF2-40B4-BE49-F238E27FC236}">
                <a16:creationId xmlns:a16="http://schemas.microsoft.com/office/drawing/2014/main" id="{B3A54AF2-AAF1-4108-BAFC-0C787A22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14" y="3107299"/>
            <a:ext cx="2057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5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68F8-7D18-4AE4-B770-3249EAD6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Averages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432CE-BB6B-4A90-B73A-A1542D20C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358901"/>
            <a:ext cx="8596668" cy="4276062"/>
          </a:xfrm>
        </p:spPr>
        <p:txBody>
          <a:bodyPr>
            <a:normAutofit/>
          </a:bodyPr>
          <a:lstStyle/>
          <a:p>
            <a:r>
              <a:rPr lang="en-GB" sz="2800" dirty="0"/>
              <a:t>An average is a typical amount </a:t>
            </a:r>
          </a:p>
          <a:p>
            <a:r>
              <a:rPr lang="en-GB" sz="2800" dirty="0"/>
              <a:t>It helps you understand data </a:t>
            </a:r>
          </a:p>
          <a:p>
            <a:r>
              <a:rPr lang="en-GB" sz="2800" dirty="0"/>
              <a:t>Q What is the average amount of pocket money for a year 6 child?</a:t>
            </a:r>
          </a:p>
          <a:p>
            <a:r>
              <a:rPr lang="en-GB" sz="2800" dirty="0"/>
              <a:t>Q What was the average number of goals scored by the Prince of Wales football team this year?</a:t>
            </a:r>
          </a:p>
          <a:p>
            <a:r>
              <a:rPr lang="en-GB" sz="2800" dirty="0"/>
              <a:t>What was the average temperature in May?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41A1E7A3-DAD1-49B1-A9FC-F2C497349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95" y="5330164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2E946AD-77FA-4AD1-8E29-F3280AED18A4}"/>
              </a:ext>
            </a:extLst>
          </p:cNvPr>
          <p:cNvSpPr/>
          <p:nvPr/>
        </p:nvSpPr>
        <p:spPr>
          <a:xfrm>
            <a:off x="2757098" y="5336514"/>
            <a:ext cx="5905500" cy="741031"/>
          </a:xfrm>
          <a:prstGeom prst="wedgeRectCallout">
            <a:avLst>
              <a:gd name="adj1" fmla="val -57169"/>
              <a:gd name="adj2" fmla="val 51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Make up 2 of your own questions.</a:t>
            </a:r>
          </a:p>
        </p:txBody>
      </p:sp>
    </p:spTree>
    <p:extLst>
      <p:ext uri="{BB962C8B-B14F-4D97-AF65-F5344CB8AC3E}">
        <p14:creationId xmlns:p14="http://schemas.microsoft.com/office/powerpoint/2010/main" val="233576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5AA7-1535-410E-8270-2AE5F948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4" y="16781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There are 3 main types of averages: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8C5F-6354-4BAF-BDF8-B5DD9D7B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34" y="955213"/>
            <a:ext cx="8596668" cy="50010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58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mean </a:t>
            </a:r>
          </a:p>
          <a:p>
            <a:pPr marL="0" indent="0">
              <a:buNone/>
            </a:pPr>
            <a:r>
              <a:rPr lang="en-GB" sz="2400" dirty="0"/>
              <a:t>( I call this this the ‘mean one’ because it needs the most working out compared to the others) </a:t>
            </a:r>
          </a:p>
          <a:p>
            <a:pPr marL="0" indent="0">
              <a:buNone/>
            </a:pPr>
            <a:r>
              <a:rPr lang="en-GB" sz="2400" dirty="0"/>
              <a:t>Let’s learn about averages by using spelling test scores.</a:t>
            </a:r>
          </a:p>
          <a:p>
            <a:pPr marL="0" indent="0">
              <a:buNone/>
            </a:pPr>
            <a:r>
              <a:rPr lang="en-GB" sz="2400" dirty="0"/>
              <a:t>1-Add up all the scores that the children got in their test.</a:t>
            </a:r>
          </a:p>
          <a:p>
            <a:pPr marL="0" indent="0">
              <a:buNone/>
            </a:pPr>
            <a:r>
              <a:rPr lang="en-GB" sz="4800" dirty="0"/>
              <a:t>9+10+4+9+8=40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2-Divide the total by the number of children</a:t>
            </a:r>
          </a:p>
          <a:p>
            <a:pPr marL="0" indent="0">
              <a:buNone/>
            </a:pPr>
            <a:r>
              <a:rPr lang="en-GB" sz="4300" dirty="0"/>
              <a:t>40÷5=8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So the mean average is 8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The average mean spelling test score was 8 marks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01281D-E4CB-43DF-8F02-6624FC0B4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300" y="4028755"/>
            <a:ext cx="1514302" cy="151430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CB3B6A-58F4-45D7-8660-65172C4CD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37" y="901700"/>
            <a:ext cx="711231" cy="74866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C5E138-17C8-41AF-AC00-6C4AB6C69666}"/>
              </a:ext>
            </a:extLst>
          </p:cNvPr>
          <p:cNvCxnSpPr/>
          <p:nvPr/>
        </p:nvCxnSpPr>
        <p:spPr>
          <a:xfrm>
            <a:off x="6400800" y="3670300"/>
            <a:ext cx="1054100" cy="679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8C5F-6354-4BAF-BDF8-B5DD9D7B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34" y="227677"/>
            <a:ext cx="9927166" cy="68398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66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median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(medium size, the middle size)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Look a those spelling scores again.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1-Order the numbers.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2-Now find the middle number.</a:t>
            </a:r>
          </a:p>
          <a:p>
            <a:pPr marL="0" indent="0">
              <a:buNone/>
            </a:pPr>
            <a:r>
              <a:rPr lang="en-GB" sz="6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4,8,</a:t>
            </a:r>
            <a:r>
              <a:rPr lang="en-GB" sz="6600" dirty="0">
                <a:solidFill>
                  <a:schemeClr val="tx1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r>
              <a:rPr lang="en-GB" sz="6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,9,10</a:t>
            </a:r>
          </a:p>
          <a:p>
            <a:pPr marL="0" indent="0">
              <a:buNone/>
            </a:pPr>
            <a:r>
              <a:rPr lang="en-GB" sz="66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median score is </a:t>
            </a:r>
            <a:r>
              <a:rPr lang="en-GB" sz="72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  <a:p>
            <a:pPr marL="0" indent="0">
              <a:buNone/>
            </a:pPr>
            <a:r>
              <a:rPr lang="en-GB" sz="3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(If there were 2 numbers in the middle add them together and then half that number, </a:t>
            </a:r>
          </a:p>
          <a:p>
            <a:pPr marL="0" indent="0">
              <a:buNone/>
            </a:pPr>
            <a:r>
              <a:rPr lang="en-GB" sz="3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That’s the median!)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01281D-E4CB-43DF-8F02-6624FC0B4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2312323"/>
            <a:ext cx="1514302" cy="151430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1148B84-C46E-43F0-9909-CAC235A7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3930734-7399-401F-9698-82888E0C6F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24908" y="4196080"/>
            <a:ext cx="660400" cy="29718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658D9870-EC9B-4480-BFB9-72029B31D17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7134" y="4196080"/>
            <a:ext cx="660400" cy="2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8C5F-6354-4BAF-BDF8-B5DD9D7B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34" y="227677"/>
            <a:ext cx="9927166" cy="6839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mode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Greek </a:t>
            </a:r>
            <a:r>
              <a:rPr lang="en-GB" sz="28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Moda</a:t>
            </a: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= fashion</a:t>
            </a: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I think of a fashion trend I think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clothing that appears the most in the high street.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Look the spelling scores, what appears the most?</a:t>
            </a:r>
          </a:p>
          <a:p>
            <a:pPr marL="0" indent="0">
              <a:buNone/>
            </a:pPr>
            <a:r>
              <a:rPr lang="en-GB" sz="6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4,8,</a:t>
            </a:r>
            <a:r>
              <a:rPr lang="en-GB" sz="6600" dirty="0">
                <a:solidFill>
                  <a:schemeClr val="tx1"/>
                </a:solidFill>
                <a:highlight>
                  <a:srgbClr val="00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9,9,</a:t>
            </a:r>
            <a:r>
              <a:rPr lang="en-GB" sz="6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  <a:p>
            <a:pPr marL="0" indent="0">
              <a:buNone/>
            </a:pPr>
            <a:r>
              <a:rPr lang="en-GB" sz="66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median score is </a:t>
            </a:r>
            <a:r>
              <a:rPr lang="en-GB" sz="72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01281D-E4CB-43DF-8F02-6624FC0B4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00501"/>
            <a:ext cx="1514302" cy="151430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1148B84-C46E-43F0-9909-CAC235A7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 ">
            <a:extLst>
              <a:ext uri="{FF2B5EF4-FFF2-40B4-BE49-F238E27FC236}">
                <a16:creationId xmlns:a16="http://schemas.microsoft.com/office/drawing/2014/main" id="{DC486DF9-D851-4314-9FEB-593AC196B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679" y="227677"/>
            <a:ext cx="1753215" cy="262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AE1A-7359-4009-972E-275D16A9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 out the mean, median and the mode and the range for these sets of numbers: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5B2C-4B37-4DA5-8450-6DDE93B0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03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/>
              <a:t>A)    2, 3, 5, 9, 14, 9, 6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B)	10, 6, 11, 15, 25, 10, 5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/>
              <a:t>C)    24, 30, 10, 16, 32, 10, 0, 25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d)	100, 200, 150, 125, 75, 200, 300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1243FA03-B62D-4647-9731-9F456D76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806" y="4657062"/>
            <a:ext cx="10541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F8EC39CE-7662-48F0-BD46-169BB0210201}"/>
              </a:ext>
            </a:extLst>
          </p:cNvPr>
          <p:cNvSpPr/>
          <p:nvPr/>
        </p:nvSpPr>
        <p:spPr>
          <a:xfrm>
            <a:off x="5210628" y="1930400"/>
            <a:ext cx="4528457" cy="2162629"/>
          </a:xfrm>
          <a:prstGeom prst="wedgeRectCallout">
            <a:avLst>
              <a:gd name="adj1" fmla="val 11288"/>
              <a:gd name="adj2" fmla="val 103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range is the difference between the largest and the smallest numbers in a set.</a:t>
            </a:r>
          </a:p>
          <a:p>
            <a:pPr algn="ctr"/>
            <a:r>
              <a:rPr lang="en-GB" dirty="0"/>
              <a:t>The range is useful in sports, </a:t>
            </a:r>
            <a:r>
              <a:rPr lang="en-GB" dirty="0" err="1"/>
              <a:t>e.g</a:t>
            </a:r>
            <a:r>
              <a:rPr lang="en-GB" dirty="0"/>
              <a:t> look at the range of goals scored by a team in a month and then compare it to the range of another team.</a:t>
            </a:r>
          </a:p>
        </p:txBody>
      </p:sp>
    </p:spTree>
    <p:extLst>
      <p:ext uri="{BB962C8B-B14F-4D97-AF65-F5344CB8AC3E}">
        <p14:creationId xmlns:p14="http://schemas.microsoft.com/office/powerpoint/2010/main" val="13335906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608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Trebuchet MS</vt:lpstr>
      <vt:lpstr>Wingdings 3</vt:lpstr>
      <vt:lpstr>Facet</vt:lpstr>
      <vt:lpstr>PowerPoint Presentation</vt:lpstr>
      <vt:lpstr> </vt:lpstr>
      <vt:lpstr>.</vt:lpstr>
      <vt:lpstr>PowerPoint Presentation</vt:lpstr>
      <vt:lpstr>Averages </vt:lpstr>
      <vt:lpstr>There are 3 main types of averages:  </vt:lpstr>
      <vt:lpstr>PowerPoint Presentation</vt:lpstr>
      <vt:lpstr>PowerPoint Presentation</vt:lpstr>
      <vt:lpstr>Work out the mean, median and the mode and the range for these sets of numbers:</vt:lpstr>
      <vt:lpstr>Before we begin let’s look at the skills you will develop: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numbers</dc:title>
  <dc:creator>Hariklia Neocleous</dc:creator>
  <cp:lastModifiedBy>Emma Tsenti</cp:lastModifiedBy>
  <cp:revision>35</cp:revision>
  <dcterms:created xsi:type="dcterms:W3CDTF">2020-06-13T22:05:53Z</dcterms:created>
  <dcterms:modified xsi:type="dcterms:W3CDTF">2020-06-16T07:09:57Z</dcterms:modified>
</cp:coreProperties>
</file>