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76" d="100"/>
          <a:sy n="76" d="100"/>
        </p:scale>
        <p:origin x="-49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6/8/2020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C456A0-9FCE-449A-8BF8-84EAE06C6CA8}"/>
              </a:ext>
            </a:extLst>
          </p:cNvPr>
          <p:cNvSpPr>
            <a:spLocks noGrp="1"/>
          </p:cNvSpPr>
          <p:nvPr>
            <p:ph type="ctrTitle"/>
          </p:nvPr>
        </p:nvSpPr>
        <p:spPr/>
        <p:txBody>
          <a:bodyPr/>
          <a:lstStyle/>
          <a:p>
            <a:r>
              <a:rPr lang="en-GB" dirty="0"/>
              <a:t>Challenges</a:t>
            </a:r>
          </a:p>
        </p:txBody>
      </p:sp>
    </p:spTree>
    <p:extLst>
      <p:ext uri="{BB962C8B-B14F-4D97-AF65-F5344CB8AC3E}">
        <p14:creationId xmlns:p14="http://schemas.microsoft.com/office/powerpoint/2010/main" val="1807011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4C59A-A843-4F2B-B302-45CD8B73D0F1}"/>
              </a:ext>
            </a:extLst>
          </p:cNvPr>
          <p:cNvSpPr>
            <a:spLocks noGrp="1"/>
          </p:cNvSpPr>
          <p:nvPr>
            <p:ph type="title"/>
          </p:nvPr>
        </p:nvSpPr>
        <p:spPr/>
        <p:txBody>
          <a:bodyPr/>
          <a:lstStyle/>
          <a:p>
            <a:r>
              <a:rPr lang="en-GB" dirty="0"/>
              <a:t>Not being able to do your favourite</a:t>
            </a:r>
            <a:br>
              <a:rPr lang="en-GB" dirty="0"/>
            </a:br>
            <a:r>
              <a:rPr lang="en-GB" dirty="0"/>
              <a:t>activities. </a:t>
            </a:r>
          </a:p>
        </p:txBody>
      </p:sp>
      <p:sp>
        <p:nvSpPr>
          <p:cNvPr id="3" name="Content Placeholder 2">
            <a:extLst>
              <a:ext uri="{FF2B5EF4-FFF2-40B4-BE49-F238E27FC236}">
                <a16:creationId xmlns:a16="http://schemas.microsoft.com/office/drawing/2014/main" xmlns="" id="{5B086970-6115-473F-AC45-E78E426C54D0}"/>
              </a:ext>
            </a:extLst>
          </p:cNvPr>
          <p:cNvSpPr>
            <a:spLocks noGrp="1"/>
          </p:cNvSpPr>
          <p:nvPr>
            <p:ph idx="1"/>
          </p:nvPr>
        </p:nvSpPr>
        <p:spPr/>
        <p:txBody>
          <a:bodyPr/>
          <a:lstStyle/>
          <a:p>
            <a:pPr marL="0" indent="0">
              <a:buNone/>
            </a:pPr>
            <a:r>
              <a:rPr lang="en-GB" dirty="0"/>
              <a:t>There are some activities that you might not be able to do at all, like swimming, but for others there are still many ways you can enjoy your hobbies.</a:t>
            </a:r>
          </a:p>
          <a:p>
            <a:pPr marL="0" indent="0">
              <a:buNone/>
            </a:pPr>
            <a:endParaRPr lang="en-GB" dirty="0"/>
          </a:p>
          <a:p>
            <a:pPr marL="0" indent="0">
              <a:buNone/>
            </a:pPr>
            <a:r>
              <a:rPr lang="en-GB" dirty="0"/>
              <a:t>You could:</a:t>
            </a:r>
          </a:p>
          <a:p>
            <a:endParaRPr lang="en-GB" dirty="0"/>
          </a:p>
          <a:p>
            <a:pPr marL="0" indent="0">
              <a:buNone/>
            </a:pPr>
            <a:endParaRPr lang="en-GB" dirty="0"/>
          </a:p>
        </p:txBody>
      </p:sp>
      <p:pic>
        <p:nvPicPr>
          <p:cNvPr id="4" name="Picture 6" descr="KIDS IN FOOTBALL 2019 #2 ○ FUNNY FAILS, SKILLS, GOALS - YouTube">
            <a:extLst>
              <a:ext uri="{FF2B5EF4-FFF2-40B4-BE49-F238E27FC236}">
                <a16:creationId xmlns:a16="http://schemas.microsoft.com/office/drawing/2014/main" xmlns="" id="{2EABB034-AF0B-4178-A628-1E81FFBC9C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2539" y="205098"/>
            <a:ext cx="3476428" cy="195549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YouTube (channel) - Wikipedia">
            <a:extLst>
              <a:ext uri="{FF2B5EF4-FFF2-40B4-BE49-F238E27FC236}">
                <a16:creationId xmlns:a16="http://schemas.microsoft.com/office/drawing/2014/main" xmlns="" id="{515942CF-D61E-41A4-93E7-7D566DF279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9" t="25711" r="15523" b="25054"/>
          <a:stretch/>
        </p:blipFill>
        <p:spPr bwMode="auto">
          <a:xfrm>
            <a:off x="677334" y="3573392"/>
            <a:ext cx="1542361" cy="1055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9DBCE48-8CF3-45F5-915A-C40E0DB4C9AF}"/>
              </a:ext>
            </a:extLst>
          </p:cNvPr>
          <p:cNvSpPr txBox="1"/>
          <p:nvPr/>
        </p:nvSpPr>
        <p:spPr>
          <a:xfrm>
            <a:off x="210247" y="4771072"/>
            <a:ext cx="2476534" cy="2031325"/>
          </a:xfrm>
          <a:prstGeom prst="rect">
            <a:avLst/>
          </a:prstGeom>
          <a:noFill/>
        </p:spPr>
        <p:txBody>
          <a:bodyPr wrap="square" rtlCol="0">
            <a:spAutoFit/>
          </a:bodyPr>
          <a:lstStyle/>
          <a:p>
            <a:pPr algn="ctr"/>
            <a:r>
              <a:rPr lang="en-GB" dirty="0"/>
              <a:t>Look on YouTube, many people are creating videos that show you how to adapt your hobbies so you can enjoy them from home.</a:t>
            </a:r>
          </a:p>
        </p:txBody>
      </p:sp>
      <p:pic>
        <p:nvPicPr>
          <p:cNvPr id="5124" name="Picture 4" descr="Free parks and gardens in Florence | Visit Tuscany">
            <a:extLst>
              <a:ext uri="{FF2B5EF4-FFF2-40B4-BE49-F238E27FC236}">
                <a16:creationId xmlns:a16="http://schemas.microsoft.com/office/drawing/2014/main" xmlns="" id="{554CA273-D9C8-4D6F-BD65-CC92515F2F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8072" r="46818" b="6506"/>
          <a:stretch/>
        </p:blipFill>
        <p:spPr bwMode="auto">
          <a:xfrm>
            <a:off x="3710307" y="3148945"/>
            <a:ext cx="2530721" cy="15521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C156BC8-81EA-47B4-8F04-4D528ABAAD42}"/>
              </a:ext>
            </a:extLst>
          </p:cNvPr>
          <p:cNvSpPr txBox="1"/>
          <p:nvPr/>
        </p:nvSpPr>
        <p:spPr>
          <a:xfrm>
            <a:off x="3812127" y="4841033"/>
            <a:ext cx="2476534" cy="1200329"/>
          </a:xfrm>
          <a:prstGeom prst="rect">
            <a:avLst/>
          </a:prstGeom>
          <a:noFill/>
        </p:spPr>
        <p:txBody>
          <a:bodyPr wrap="square" rtlCol="0">
            <a:spAutoFit/>
          </a:bodyPr>
          <a:lstStyle/>
          <a:p>
            <a:pPr algn="ctr"/>
            <a:r>
              <a:rPr lang="en-GB" dirty="0"/>
              <a:t>Make good use of your local parks, whilst following social distancing guidelines.</a:t>
            </a:r>
          </a:p>
        </p:txBody>
      </p:sp>
      <p:pic>
        <p:nvPicPr>
          <p:cNvPr id="5126" name="Picture 6" descr="Selling Your Home - Fast Sale Homes">
            <a:extLst>
              <a:ext uri="{FF2B5EF4-FFF2-40B4-BE49-F238E27FC236}">
                <a16:creationId xmlns:a16="http://schemas.microsoft.com/office/drawing/2014/main" xmlns="" id="{8E8A58E9-2A33-4D44-8AF8-CEB141C943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4008" y="2866072"/>
            <a:ext cx="27622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B3DA488F-550E-4D22-A21C-DD476E990D39}"/>
              </a:ext>
            </a:extLst>
          </p:cNvPr>
          <p:cNvSpPr txBox="1"/>
          <p:nvPr/>
        </p:nvSpPr>
        <p:spPr>
          <a:xfrm>
            <a:off x="7414007" y="4806052"/>
            <a:ext cx="2476534" cy="1477328"/>
          </a:xfrm>
          <a:prstGeom prst="rect">
            <a:avLst/>
          </a:prstGeom>
          <a:noFill/>
        </p:spPr>
        <p:txBody>
          <a:bodyPr wrap="square" rtlCol="0">
            <a:spAutoFit/>
          </a:bodyPr>
          <a:lstStyle/>
          <a:p>
            <a:pPr algn="ctr"/>
            <a:r>
              <a:rPr lang="en-GB" dirty="0"/>
              <a:t>Make the most of your space at home, try to find ways to do your favourite activities where you can.</a:t>
            </a:r>
          </a:p>
        </p:txBody>
      </p:sp>
    </p:spTree>
    <p:extLst>
      <p:ext uri="{BB962C8B-B14F-4D97-AF65-F5344CB8AC3E}">
        <p14:creationId xmlns:p14="http://schemas.microsoft.com/office/powerpoint/2010/main" val="4246523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4AC826-93AB-4CC3-A802-5C954B506969}"/>
              </a:ext>
            </a:extLst>
          </p:cNvPr>
          <p:cNvSpPr>
            <a:spLocks noGrp="1"/>
          </p:cNvSpPr>
          <p:nvPr>
            <p:ph type="title"/>
          </p:nvPr>
        </p:nvSpPr>
        <p:spPr/>
        <p:txBody>
          <a:bodyPr/>
          <a:lstStyle/>
          <a:p>
            <a:r>
              <a:rPr lang="en-GB" dirty="0"/>
              <a:t>Finding your school work difficult at home.</a:t>
            </a:r>
          </a:p>
        </p:txBody>
      </p:sp>
      <p:sp>
        <p:nvSpPr>
          <p:cNvPr id="3" name="Content Placeholder 2">
            <a:extLst>
              <a:ext uri="{FF2B5EF4-FFF2-40B4-BE49-F238E27FC236}">
                <a16:creationId xmlns:a16="http://schemas.microsoft.com/office/drawing/2014/main" xmlns="" id="{73293636-5F82-4995-9DC4-8510F08C19AC}"/>
              </a:ext>
            </a:extLst>
          </p:cNvPr>
          <p:cNvSpPr>
            <a:spLocks noGrp="1"/>
          </p:cNvSpPr>
          <p:nvPr>
            <p:ph idx="1"/>
          </p:nvPr>
        </p:nvSpPr>
        <p:spPr/>
        <p:txBody>
          <a:bodyPr/>
          <a:lstStyle/>
          <a:p>
            <a:pPr marL="0" indent="0">
              <a:buNone/>
            </a:pPr>
            <a:r>
              <a:rPr lang="en-GB" dirty="0"/>
              <a:t>Your parents are doing the best they can to help you with your school work, but it can be harder to concentrate at home. You also may not have access to the resources you are used to using to support your learning. </a:t>
            </a:r>
          </a:p>
        </p:txBody>
      </p:sp>
      <p:pic>
        <p:nvPicPr>
          <p:cNvPr id="4" name="Picture 8" descr="Kid Confused Face Images, Stock Photos &amp; Vectors | Shutterstock">
            <a:extLst>
              <a:ext uri="{FF2B5EF4-FFF2-40B4-BE49-F238E27FC236}">
                <a16:creationId xmlns:a16="http://schemas.microsoft.com/office/drawing/2014/main" xmlns="" id="{41E70EE8-DD88-410C-9B9B-00F68B9DEA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299"/>
          <a:stretch/>
        </p:blipFill>
        <p:spPr bwMode="auto">
          <a:xfrm>
            <a:off x="9022814" y="180965"/>
            <a:ext cx="2857601" cy="188135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ree Teacher Reading Cliparts, Download Free Clip Art, Free Clip ...">
            <a:extLst>
              <a:ext uri="{FF2B5EF4-FFF2-40B4-BE49-F238E27FC236}">
                <a16:creationId xmlns:a16="http://schemas.microsoft.com/office/drawing/2014/main" xmlns="" id="{DF527CF1-683D-43F6-9C5A-307B9850B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69" y="3429000"/>
            <a:ext cx="3808678" cy="30607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293B4337-4FBB-463A-B261-C73662DC5291}"/>
              </a:ext>
            </a:extLst>
          </p:cNvPr>
          <p:cNvSpPr txBox="1"/>
          <p:nvPr/>
        </p:nvSpPr>
        <p:spPr>
          <a:xfrm>
            <a:off x="2876741" y="3560922"/>
            <a:ext cx="7574873" cy="2246769"/>
          </a:xfrm>
          <a:prstGeom prst="rect">
            <a:avLst/>
          </a:prstGeom>
          <a:noFill/>
        </p:spPr>
        <p:txBody>
          <a:bodyPr wrap="square" rtlCol="0">
            <a:spAutoFit/>
          </a:bodyPr>
          <a:lstStyle/>
          <a:p>
            <a:pPr algn="ctr"/>
            <a:r>
              <a:rPr lang="en-GB" sz="2800" b="1" dirty="0">
                <a:solidFill>
                  <a:srgbClr val="0070C0"/>
                </a:solidFill>
              </a:rPr>
              <a:t>Remember! </a:t>
            </a:r>
            <a:r>
              <a:rPr lang="en-GB" sz="2800" dirty="0">
                <a:solidFill>
                  <a:srgbClr val="0070C0"/>
                </a:solidFill>
              </a:rPr>
              <a:t>Your teachers are eager to</a:t>
            </a:r>
          </a:p>
          <a:p>
            <a:pPr algn="ctr"/>
            <a:r>
              <a:rPr lang="en-GB" sz="2800" dirty="0">
                <a:solidFill>
                  <a:srgbClr val="0070C0"/>
                </a:solidFill>
              </a:rPr>
              <a:t>support your home learning. You can contact</a:t>
            </a:r>
          </a:p>
          <a:p>
            <a:pPr algn="ctr"/>
            <a:r>
              <a:rPr lang="en-GB" sz="2800" dirty="0">
                <a:solidFill>
                  <a:srgbClr val="0070C0"/>
                </a:solidFill>
              </a:rPr>
              <a:t>them during the day to ask any questions about your learning and they will respond as soon as they can.  </a:t>
            </a:r>
            <a:endParaRPr lang="en-GB" sz="2800" b="1" dirty="0">
              <a:solidFill>
                <a:srgbClr val="0070C0"/>
              </a:solidFill>
            </a:endParaRPr>
          </a:p>
        </p:txBody>
      </p:sp>
    </p:spTree>
    <p:extLst>
      <p:ext uri="{BB962C8B-B14F-4D97-AF65-F5344CB8AC3E}">
        <p14:creationId xmlns:p14="http://schemas.microsoft.com/office/powerpoint/2010/main" val="764032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E7DA3C-06C7-41FE-A937-0AF06CE584D2}"/>
              </a:ext>
            </a:extLst>
          </p:cNvPr>
          <p:cNvSpPr>
            <a:spLocks noGrp="1"/>
          </p:cNvSpPr>
          <p:nvPr>
            <p:ph type="title"/>
          </p:nvPr>
        </p:nvSpPr>
        <p:spPr>
          <a:xfrm>
            <a:off x="677334" y="609600"/>
            <a:ext cx="8596668" cy="1320800"/>
          </a:xfrm>
        </p:spPr>
        <p:txBody>
          <a:bodyPr/>
          <a:lstStyle/>
          <a:p>
            <a:r>
              <a:rPr lang="en-GB" dirty="0"/>
              <a:t>Feeling bored and lonely</a:t>
            </a:r>
          </a:p>
        </p:txBody>
      </p:sp>
      <p:sp>
        <p:nvSpPr>
          <p:cNvPr id="3" name="Content Placeholder 2">
            <a:extLst>
              <a:ext uri="{FF2B5EF4-FFF2-40B4-BE49-F238E27FC236}">
                <a16:creationId xmlns:a16="http://schemas.microsoft.com/office/drawing/2014/main" xmlns="" id="{E7D4E8FF-ECC6-49DF-BA14-6B634C95F4B2}"/>
              </a:ext>
            </a:extLst>
          </p:cNvPr>
          <p:cNvSpPr>
            <a:spLocks noGrp="1"/>
          </p:cNvSpPr>
          <p:nvPr>
            <p:ph idx="1"/>
          </p:nvPr>
        </p:nvSpPr>
        <p:spPr>
          <a:xfrm>
            <a:off x="677334" y="1598729"/>
            <a:ext cx="8596668" cy="3880773"/>
          </a:xfrm>
        </p:spPr>
        <p:txBody>
          <a:bodyPr/>
          <a:lstStyle/>
          <a:p>
            <a:pPr marL="0" indent="0">
              <a:buNone/>
            </a:pPr>
            <a:r>
              <a:rPr lang="en-GB" dirty="0"/>
              <a:t>Everyone feels a little strange right now. This pandemic has changed our day to day lives and many of us are missing lots of different people and lots of the activities we used to enjoy regularly. </a:t>
            </a:r>
          </a:p>
          <a:p>
            <a:pPr marL="0" indent="0">
              <a:buNone/>
            </a:pPr>
            <a:endParaRPr lang="en-GB" dirty="0"/>
          </a:p>
          <a:p>
            <a:pPr marL="0" indent="0">
              <a:buNone/>
            </a:pPr>
            <a:r>
              <a:rPr lang="en-GB" dirty="0"/>
              <a:t>Don’t be shy to express your feelings to people close to you. They are probably feeling the same and talking will help you feel together. </a:t>
            </a:r>
          </a:p>
          <a:p>
            <a:pPr marL="0" indent="0">
              <a:buNone/>
            </a:pPr>
            <a:endParaRPr lang="en-GB" dirty="0"/>
          </a:p>
          <a:p>
            <a:pPr marL="0" indent="0">
              <a:buNone/>
            </a:pPr>
            <a:r>
              <a:rPr lang="en-GB" dirty="0"/>
              <a:t>You could talk to:</a:t>
            </a:r>
          </a:p>
        </p:txBody>
      </p:sp>
      <p:pic>
        <p:nvPicPr>
          <p:cNvPr id="4" name="Picture 3">
            <a:extLst>
              <a:ext uri="{FF2B5EF4-FFF2-40B4-BE49-F238E27FC236}">
                <a16:creationId xmlns:a16="http://schemas.microsoft.com/office/drawing/2014/main" xmlns="" id="{770EEFB8-F920-41BB-ADF8-D2BDD75523DE}"/>
              </a:ext>
            </a:extLst>
          </p:cNvPr>
          <p:cNvPicPr>
            <a:picLocks noChangeAspect="1"/>
          </p:cNvPicPr>
          <p:nvPr/>
        </p:nvPicPr>
        <p:blipFill>
          <a:blip r:embed="rId2"/>
          <a:stretch>
            <a:fillRect/>
          </a:stretch>
        </p:blipFill>
        <p:spPr>
          <a:xfrm>
            <a:off x="9617375" y="136398"/>
            <a:ext cx="1994404" cy="3177436"/>
          </a:xfrm>
          <a:prstGeom prst="rect">
            <a:avLst/>
          </a:prstGeom>
        </p:spPr>
      </p:pic>
      <p:pic>
        <p:nvPicPr>
          <p:cNvPr id="5" name="Picture 2" descr="Advice for Step-Grandparents">
            <a:extLst>
              <a:ext uri="{FF2B5EF4-FFF2-40B4-BE49-F238E27FC236}">
                <a16:creationId xmlns:a16="http://schemas.microsoft.com/office/drawing/2014/main" xmlns="" id="{29B5FB11-AE20-460F-ADA4-F96354400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4672" y="4535466"/>
            <a:ext cx="2605693" cy="14476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Friendship Activities: 10 Top Games for Kids">
            <a:extLst>
              <a:ext uri="{FF2B5EF4-FFF2-40B4-BE49-F238E27FC236}">
                <a16:creationId xmlns:a16="http://schemas.microsoft.com/office/drawing/2014/main" xmlns="" id="{34DD4D42-1A04-4B16-A21A-4A396030E2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1997" y="4535466"/>
            <a:ext cx="2674626" cy="14476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Teacher Reading Cliparts, Download Free Clip Art, Free Clip ...">
            <a:extLst>
              <a:ext uri="{FF2B5EF4-FFF2-40B4-BE49-F238E27FC236}">
                <a16:creationId xmlns:a16="http://schemas.microsoft.com/office/drawing/2014/main" xmlns="" id="{4D7313EA-1086-4ADA-BCB9-1FC6601C2F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2692" y="3959180"/>
            <a:ext cx="2518420" cy="20238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271F267A-5F49-4BE2-B875-3672E38BAD49}"/>
              </a:ext>
            </a:extLst>
          </p:cNvPr>
          <p:cNvSpPr txBox="1"/>
          <p:nvPr/>
        </p:nvSpPr>
        <p:spPr>
          <a:xfrm>
            <a:off x="1209977" y="5983073"/>
            <a:ext cx="2476534" cy="369332"/>
          </a:xfrm>
          <a:prstGeom prst="rect">
            <a:avLst/>
          </a:prstGeom>
          <a:noFill/>
        </p:spPr>
        <p:txBody>
          <a:bodyPr wrap="square" rtlCol="0">
            <a:spAutoFit/>
          </a:bodyPr>
          <a:lstStyle/>
          <a:p>
            <a:pPr algn="ctr"/>
            <a:r>
              <a:rPr lang="en-GB" dirty="0"/>
              <a:t>Your family</a:t>
            </a:r>
          </a:p>
        </p:txBody>
      </p:sp>
      <p:sp>
        <p:nvSpPr>
          <p:cNvPr id="9" name="TextBox 8">
            <a:extLst>
              <a:ext uri="{FF2B5EF4-FFF2-40B4-BE49-F238E27FC236}">
                <a16:creationId xmlns:a16="http://schemas.microsoft.com/office/drawing/2014/main" xmlns="" id="{2922E0A9-52A0-437B-9C23-252EB7FD9481}"/>
              </a:ext>
            </a:extLst>
          </p:cNvPr>
          <p:cNvSpPr txBox="1"/>
          <p:nvPr/>
        </p:nvSpPr>
        <p:spPr>
          <a:xfrm>
            <a:off x="4421997" y="5995820"/>
            <a:ext cx="2476534" cy="369332"/>
          </a:xfrm>
          <a:prstGeom prst="rect">
            <a:avLst/>
          </a:prstGeom>
          <a:noFill/>
        </p:spPr>
        <p:txBody>
          <a:bodyPr wrap="square" rtlCol="0">
            <a:spAutoFit/>
          </a:bodyPr>
          <a:lstStyle/>
          <a:p>
            <a:pPr algn="ctr"/>
            <a:r>
              <a:rPr lang="en-GB" dirty="0"/>
              <a:t>Your friends</a:t>
            </a:r>
          </a:p>
        </p:txBody>
      </p:sp>
      <p:sp>
        <p:nvSpPr>
          <p:cNvPr id="10" name="TextBox 9">
            <a:extLst>
              <a:ext uri="{FF2B5EF4-FFF2-40B4-BE49-F238E27FC236}">
                <a16:creationId xmlns:a16="http://schemas.microsoft.com/office/drawing/2014/main" xmlns="" id="{D2813836-5896-4191-BE0A-4AEB1813D474}"/>
              </a:ext>
            </a:extLst>
          </p:cNvPr>
          <p:cNvSpPr txBox="1"/>
          <p:nvPr/>
        </p:nvSpPr>
        <p:spPr>
          <a:xfrm>
            <a:off x="7456546" y="5969459"/>
            <a:ext cx="2476534" cy="369332"/>
          </a:xfrm>
          <a:prstGeom prst="rect">
            <a:avLst/>
          </a:prstGeom>
          <a:noFill/>
        </p:spPr>
        <p:txBody>
          <a:bodyPr wrap="square" rtlCol="0">
            <a:spAutoFit/>
          </a:bodyPr>
          <a:lstStyle/>
          <a:p>
            <a:pPr algn="ctr"/>
            <a:r>
              <a:rPr lang="en-GB" dirty="0"/>
              <a:t>Your teacher</a:t>
            </a:r>
          </a:p>
        </p:txBody>
      </p:sp>
    </p:spTree>
    <p:extLst>
      <p:ext uri="{BB962C8B-B14F-4D97-AF65-F5344CB8AC3E}">
        <p14:creationId xmlns:p14="http://schemas.microsoft.com/office/powerpoint/2010/main" val="3617222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7296D-8E22-4133-97D2-F9BC8CBFA9D2}"/>
              </a:ext>
            </a:extLst>
          </p:cNvPr>
          <p:cNvSpPr>
            <a:spLocks noGrp="1"/>
          </p:cNvSpPr>
          <p:nvPr>
            <p:ph type="title"/>
          </p:nvPr>
        </p:nvSpPr>
        <p:spPr/>
        <p:txBody>
          <a:bodyPr/>
          <a:lstStyle/>
          <a:p>
            <a:r>
              <a:rPr lang="en-GB" dirty="0"/>
              <a:t>Challenges!</a:t>
            </a:r>
          </a:p>
        </p:txBody>
      </p:sp>
      <p:sp>
        <p:nvSpPr>
          <p:cNvPr id="3" name="Content Placeholder 2">
            <a:extLst>
              <a:ext uri="{FF2B5EF4-FFF2-40B4-BE49-F238E27FC236}">
                <a16:creationId xmlns:a16="http://schemas.microsoft.com/office/drawing/2014/main" xmlns="" id="{68DE2BE6-6137-4A48-A156-2990CCB8ECF7}"/>
              </a:ext>
            </a:extLst>
          </p:cNvPr>
          <p:cNvSpPr>
            <a:spLocks noGrp="1"/>
          </p:cNvSpPr>
          <p:nvPr>
            <p:ph idx="1"/>
          </p:nvPr>
        </p:nvSpPr>
        <p:spPr>
          <a:xfrm>
            <a:off x="787503" y="1653813"/>
            <a:ext cx="8596668" cy="3880773"/>
          </a:xfrm>
        </p:spPr>
        <p:txBody>
          <a:bodyPr/>
          <a:lstStyle/>
          <a:p>
            <a:pPr marL="0" indent="0">
              <a:buNone/>
            </a:pPr>
            <a:r>
              <a:rPr lang="en-GB" dirty="0"/>
              <a:t>Challenges are an important part of life. They help us to learn and grow and we often look back at things we found challenging before but now find easier.</a:t>
            </a:r>
          </a:p>
          <a:p>
            <a:pPr marL="0" indent="0">
              <a:buNone/>
            </a:pPr>
            <a:endParaRPr lang="en-GB" dirty="0"/>
          </a:p>
          <a:p>
            <a:pPr marL="0" indent="0">
              <a:buNone/>
            </a:pPr>
            <a:r>
              <a:rPr lang="en-GB" dirty="0"/>
              <a:t>Hopefully this pandemic will help us to become more: </a:t>
            </a:r>
          </a:p>
          <a:p>
            <a:pPr marL="0" indent="0">
              <a:buNone/>
            </a:pPr>
            <a:endParaRPr lang="en-GB" dirty="0"/>
          </a:p>
          <a:p>
            <a:pPr marL="0" indent="0">
              <a:buNone/>
            </a:pPr>
            <a:endParaRPr lang="en-GB" dirty="0"/>
          </a:p>
        </p:txBody>
      </p:sp>
      <p:pic>
        <p:nvPicPr>
          <p:cNvPr id="7170" name="Picture 2" descr="How To Be More Compassionate During Coronavirus Crisis">
            <a:extLst>
              <a:ext uri="{FF2B5EF4-FFF2-40B4-BE49-F238E27FC236}">
                <a16:creationId xmlns:a16="http://schemas.microsoft.com/office/drawing/2014/main" xmlns="" id="{F7A1D85C-509F-4F57-BF69-7C0F127988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225"/>
          <a:stretch/>
        </p:blipFill>
        <p:spPr bwMode="auto">
          <a:xfrm>
            <a:off x="221561" y="3429000"/>
            <a:ext cx="2258459" cy="27998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rateful - vs - Thankful - One Road at a Time">
            <a:extLst>
              <a:ext uri="{FF2B5EF4-FFF2-40B4-BE49-F238E27FC236}">
                <a16:creationId xmlns:a16="http://schemas.microsoft.com/office/drawing/2014/main" xmlns="" id="{72FDCC25-49FC-46DE-BEA8-178D3F2E50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39" r="18410"/>
          <a:stretch/>
        </p:blipFill>
        <p:spPr bwMode="auto">
          <a:xfrm>
            <a:off x="9298573" y="3521460"/>
            <a:ext cx="2105924" cy="26593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8B9F2DD5-EB70-4454-BEB6-0A250C2F174E}"/>
              </a:ext>
            </a:extLst>
          </p:cNvPr>
          <p:cNvSpPr/>
          <p:nvPr/>
        </p:nvSpPr>
        <p:spPr>
          <a:xfrm>
            <a:off x="265952" y="5725180"/>
            <a:ext cx="2214068" cy="461665"/>
          </a:xfrm>
          <a:prstGeom prst="rect">
            <a:avLst/>
          </a:prstGeom>
          <a:noFill/>
        </p:spPr>
        <p:txBody>
          <a:bodyPr wrap="none" lIns="91440" tIns="45720" rIns="91440" bIns="45720">
            <a:spAutoFit/>
          </a:bodyPr>
          <a:lstStyle/>
          <a:p>
            <a:pPr algn="ctr"/>
            <a:r>
              <a:rPr lang="en-US" sz="2400" b="0" cap="none" spc="0" dirty="0">
                <a:ln w="0"/>
                <a:solidFill>
                  <a:schemeClr val="bg1"/>
                </a:solidFill>
                <a:effectLst>
                  <a:outerShdw blurRad="38100" dist="19050" dir="2700000" algn="tl" rotWithShape="0">
                    <a:schemeClr val="dk1">
                      <a:alpha val="40000"/>
                    </a:schemeClr>
                  </a:outerShdw>
                </a:effectLst>
              </a:rPr>
              <a:t>compassionate</a:t>
            </a:r>
            <a:endParaRPr lang="en-US" sz="4800" b="0" cap="none" spc="0" dirty="0">
              <a:ln w="0"/>
              <a:solidFill>
                <a:schemeClr val="bg1"/>
              </a:solidFill>
              <a:effectLst>
                <a:outerShdw blurRad="38100" dist="19050" dir="2700000" algn="tl" rotWithShape="0">
                  <a:schemeClr val="dk1">
                    <a:alpha val="40000"/>
                  </a:schemeClr>
                </a:outerShdw>
              </a:effectLst>
            </a:endParaRPr>
          </a:p>
        </p:txBody>
      </p:sp>
      <p:grpSp>
        <p:nvGrpSpPr>
          <p:cNvPr id="6" name="Group 5">
            <a:extLst>
              <a:ext uri="{FF2B5EF4-FFF2-40B4-BE49-F238E27FC236}">
                <a16:creationId xmlns:a16="http://schemas.microsoft.com/office/drawing/2014/main" xmlns="" id="{5F25C4A8-3176-4A76-87AF-236357EEF54F}"/>
              </a:ext>
            </a:extLst>
          </p:cNvPr>
          <p:cNvGrpSpPr/>
          <p:nvPr/>
        </p:nvGrpSpPr>
        <p:grpSpPr>
          <a:xfrm>
            <a:off x="5015857" y="3521461"/>
            <a:ext cx="4258145" cy="2645713"/>
            <a:chOff x="5975217" y="3330867"/>
            <a:chExt cx="4258145" cy="2645713"/>
          </a:xfrm>
        </p:grpSpPr>
        <p:pic>
          <p:nvPicPr>
            <p:cNvPr id="7174" name="Picture 6" descr="Claim your independence | TED Talks">
              <a:extLst>
                <a:ext uri="{FF2B5EF4-FFF2-40B4-BE49-F238E27FC236}">
                  <a16:creationId xmlns:a16="http://schemas.microsoft.com/office/drawing/2014/main" xmlns="" id="{85DE5599-04C0-4973-A37C-BAF6113B4A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74" r="11012"/>
            <a:stretch/>
          </p:blipFill>
          <p:spPr bwMode="auto">
            <a:xfrm>
              <a:off x="6096000" y="3330867"/>
              <a:ext cx="4000961" cy="264571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D12A6497-0A89-435C-A6AD-97CAC8E90EC2}"/>
                </a:ext>
              </a:extLst>
            </p:cNvPr>
            <p:cNvSpPr/>
            <p:nvPr/>
          </p:nvSpPr>
          <p:spPr>
            <a:xfrm>
              <a:off x="5975217" y="5207139"/>
              <a:ext cx="4258145"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FFFFFF"/>
                  </a:solidFill>
                  <a:effectLst>
                    <a:outerShdw dist="38100" dir="2700000" algn="tl" rotWithShape="0">
                      <a:schemeClr val="accent2"/>
                    </a:outerShdw>
                  </a:effectLst>
                </a:rPr>
                <a:t>independent</a:t>
              </a:r>
              <a:endParaRPr lang="en-US" sz="4400" b="0" cap="none" spc="0" dirty="0">
                <a:ln w="0"/>
                <a:solidFill>
                  <a:schemeClr val="tx1"/>
                </a:solidFill>
                <a:effectLst>
                  <a:outerShdw blurRad="38100" dist="19050" dir="2700000" algn="tl" rotWithShape="0">
                    <a:schemeClr val="dk1">
                      <a:alpha val="40000"/>
                    </a:schemeClr>
                  </a:outerShdw>
                </a:effectLst>
              </a:endParaRPr>
            </a:p>
          </p:txBody>
        </p:sp>
      </p:grpSp>
      <p:pic>
        <p:nvPicPr>
          <p:cNvPr id="7176" name="Picture 8" descr="Group of human hands showing unity - Emergenetics International Blog">
            <a:extLst>
              <a:ext uri="{FF2B5EF4-FFF2-40B4-BE49-F238E27FC236}">
                <a16:creationId xmlns:a16="http://schemas.microsoft.com/office/drawing/2014/main" xmlns="" id="{02CD9D47-FF1E-41C0-BFC8-112EEDE817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0896" y="3429000"/>
            <a:ext cx="2314772" cy="273817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D39113ED-109F-49CC-8DE0-3512CA3B5E99}"/>
              </a:ext>
            </a:extLst>
          </p:cNvPr>
          <p:cNvSpPr/>
          <p:nvPr/>
        </p:nvSpPr>
        <p:spPr>
          <a:xfrm>
            <a:off x="3279466" y="4504154"/>
            <a:ext cx="1217000"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united</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835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C857B3-AB74-4509-8478-B2EF74146B32}"/>
              </a:ext>
            </a:extLst>
          </p:cNvPr>
          <p:cNvSpPr>
            <a:spLocks noGrp="1"/>
          </p:cNvSpPr>
          <p:nvPr>
            <p:ph type="title"/>
          </p:nvPr>
        </p:nvSpPr>
        <p:spPr>
          <a:xfrm>
            <a:off x="1671247" y="636105"/>
            <a:ext cx="8596668" cy="1320800"/>
          </a:xfrm>
        </p:spPr>
        <p:txBody>
          <a:bodyPr/>
          <a:lstStyle/>
          <a:p>
            <a:pPr algn="ctr"/>
            <a:r>
              <a:rPr lang="en-GB" dirty="0"/>
              <a:t>What is ‘challenge’?</a:t>
            </a:r>
          </a:p>
        </p:txBody>
      </p:sp>
      <p:pic>
        <p:nvPicPr>
          <p:cNvPr id="1026" name="Picture 2" descr="Facing Challenges Successfully with Everything DiSC | Disc Profile ...">
            <a:extLst>
              <a:ext uri="{FF2B5EF4-FFF2-40B4-BE49-F238E27FC236}">
                <a16:creationId xmlns:a16="http://schemas.microsoft.com/office/drawing/2014/main" xmlns="" id="{8619F4BD-A2EF-430E-B990-FEF533793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98" y="1378226"/>
            <a:ext cx="3399774" cy="1945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 Ways to Tackle Common Project Management Challenges Like a Pro">
            <a:extLst>
              <a:ext uri="{FF2B5EF4-FFF2-40B4-BE49-F238E27FC236}">
                <a16:creationId xmlns:a16="http://schemas.microsoft.com/office/drawing/2014/main" xmlns="" id="{CB9E2112-343F-4D80-8265-98BEFFD02E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01878" y="1336680"/>
            <a:ext cx="2833309" cy="19875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se 5 words will give you strength, stamina, and courage for ...">
            <a:extLst>
              <a:ext uri="{FF2B5EF4-FFF2-40B4-BE49-F238E27FC236}">
                <a16:creationId xmlns:a16="http://schemas.microsoft.com/office/drawing/2014/main" xmlns="" id="{885DA0D2-9206-41DD-8FCF-F02B48B86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30" y="3975331"/>
            <a:ext cx="3375984" cy="22465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overnors – Bonnygate Primary School">
            <a:extLst>
              <a:ext uri="{FF2B5EF4-FFF2-40B4-BE49-F238E27FC236}">
                <a16:creationId xmlns:a16="http://schemas.microsoft.com/office/drawing/2014/main" xmlns="" id="{C50C47A5-5168-4127-8776-0748C190E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852" y="3975331"/>
            <a:ext cx="2992335" cy="22465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eekly Challenge: Try Something New! | Books &amp; Writing Amino">
            <a:extLst>
              <a:ext uri="{FF2B5EF4-FFF2-40B4-BE49-F238E27FC236}">
                <a16:creationId xmlns:a16="http://schemas.microsoft.com/office/drawing/2014/main" xmlns="" id="{33AD8710-CFFD-4D11-A406-10B24E608E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6374" y="2345635"/>
            <a:ext cx="3610095" cy="2555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2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 calcmode="lin" valueType="num">
                                      <p:cBhvr additive="base">
                                        <p:cTn id="16" dur="500" fill="hold"/>
                                        <p:tgtEl>
                                          <p:spTgt spid="1028"/>
                                        </p:tgtEl>
                                        <p:attrNameLst>
                                          <p:attrName>ppt_x</p:attrName>
                                        </p:attrNameLst>
                                      </p:cBhvr>
                                      <p:tavLst>
                                        <p:tav tm="0">
                                          <p:val>
                                            <p:strVal val="#ppt_x"/>
                                          </p:val>
                                        </p:tav>
                                        <p:tav tm="100000">
                                          <p:val>
                                            <p:strVal val="#ppt_x"/>
                                          </p:val>
                                        </p:tav>
                                      </p:tavLst>
                                    </p:anim>
                                    <p:anim calcmode="lin" valueType="num">
                                      <p:cBhvr additive="base">
                                        <p:cTn id="1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barn(inVertical)">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32"/>
                                        </p:tgtEl>
                                        <p:attrNameLst>
                                          <p:attrName>style.visibility</p:attrName>
                                        </p:attrNameLst>
                                      </p:cBhvr>
                                      <p:to>
                                        <p:strVal val="visible"/>
                                      </p:to>
                                    </p:set>
                                    <p:animEffect transition="in" filter="barn(inVertical)">
                                      <p:cBhvr>
                                        <p:cTn id="27" dur="500"/>
                                        <p:tgtEl>
                                          <p:spTgt spid="10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down)">
                                      <p:cBhvr>
                                        <p:cTn id="3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1163CF-DE6D-4A0F-9165-4969B5B65F22}"/>
              </a:ext>
            </a:extLst>
          </p:cNvPr>
          <p:cNvSpPr>
            <a:spLocks noGrp="1"/>
          </p:cNvSpPr>
          <p:nvPr>
            <p:ph type="title"/>
          </p:nvPr>
        </p:nvSpPr>
        <p:spPr>
          <a:xfrm>
            <a:off x="677333" y="609600"/>
            <a:ext cx="11143605" cy="1320800"/>
          </a:xfrm>
        </p:spPr>
        <p:txBody>
          <a:bodyPr>
            <a:normAutofit/>
          </a:bodyPr>
          <a:lstStyle/>
          <a:p>
            <a:r>
              <a:rPr lang="en-GB" dirty="0">
                <a:solidFill>
                  <a:srgbClr val="92D050"/>
                </a:solidFill>
              </a:rPr>
              <a:t>From the pictures, you can see that challenge takes many different forms. It could be…..</a:t>
            </a:r>
          </a:p>
        </p:txBody>
      </p:sp>
      <p:sp>
        <p:nvSpPr>
          <p:cNvPr id="3" name="Content Placeholder 2">
            <a:extLst>
              <a:ext uri="{FF2B5EF4-FFF2-40B4-BE49-F238E27FC236}">
                <a16:creationId xmlns:a16="http://schemas.microsoft.com/office/drawing/2014/main" xmlns="" id="{6238A233-7AED-4313-B4AB-527E16D532E1}"/>
              </a:ext>
            </a:extLst>
          </p:cNvPr>
          <p:cNvSpPr>
            <a:spLocks noGrp="1"/>
          </p:cNvSpPr>
          <p:nvPr>
            <p:ph idx="1"/>
          </p:nvPr>
        </p:nvSpPr>
        <p:spPr/>
        <p:txBody>
          <a:bodyPr/>
          <a:lstStyle/>
          <a:p>
            <a:r>
              <a:rPr lang="en-GB" dirty="0"/>
              <a:t>Trying something for the first time</a:t>
            </a:r>
          </a:p>
          <a:p>
            <a:endParaRPr lang="en-GB" dirty="0"/>
          </a:p>
          <a:p>
            <a:r>
              <a:rPr lang="en-GB" dirty="0"/>
              <a:t>Completing a task which we don’t find easy</a:t>
            </a:r>
          </a:p>
          <a:p>
            <a:endParaRPr lang="en-GB" dirty="0"/>
          </a:p>
          <a:p>
            <a:r>
              <a:rPr lang="en-GB" dirty="0"/>
              <a:t>Competing against others or yourself</a:t>
            </a:r>
          </a:p>
          <a:p>
            <a:endParaRPr lang="en-GB" dirty="0"/>
          </a:p>
          <a:p>
            <a:r>
              <a:rPr lang="en-GB" dirty="0" smtClean="0"/>
              <a:t>Taking </a:t>
            </a:r>
            <a:r>
              <a:rPr lang="en-GB" dirty="0"/>
              <a:t>part in a task that tests your abilities and skills</a:t>
            </a:r>
          </a:p>
          <a:p>
            <a:endParaRPr lang="en-GB" dirty="0"/>
          </a:p>
          <a:p>
            <a:endParaRPr lang="en-GB" dirty="0"/>
          </a:p>
          <a:p>
            <a:endParaRPr lang="en-GB" dirty="0"/>
          </a:p>
          <a:p>
            <a:endParaRPr lang="en-GB" dirty="0"/>
          </a:p>
          <a:p>
            <a:endParaRPr lang="en-GB" dirty="0"/>
          </a:p>
        </p:txBody>
      </p:sp>
      <p:pic>
        <p:nvPicPr>
          <p:cNvPr id="4" name="Picture 10" descr="Weekly Challenge: Try Something New! | Books &amp; Writing Amino">
            <a:extLst>
              <a:ext uri="{FF2B5EF4-FFF2-40B4-BE49-F238E27FC236}">
                <a16:creationId xmlns:a16="http://schemas.microsoft.com/office/drawing/2014/main" xmlns="" id="{58682C56-B038-4943-8940-7569336519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673" y="1728687"/>
            <a:ext cx="3351327" cy="237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116632EF-A761-429A-9478-C6BBCCB3BB91}"/>
              </a:ext>
            </a:extLst>
          </p:cNvPr>
          <p:cNvPicPr>
            <a:picLocks noChangeAspect="1"/>
          </p:cNvPicPr>
          <p:nvPr/>
        </p:nvPicPr>
        <p:blipFill>
          <a:blip r:embed="rId3"/>
          <a:stretch>
            <a:fillRect/>
          </a:stretch>
        </p:blipFill>
        <p:spPr>
          <a:xfrm>
            <a:off x="9357114" y="4260932"/>
            <a:ext cx="2834886" cy="1987468"/>
          </a:xfrm>
          <a:prstGeom prst="rect">
            <a:avLst/>
          </a:prstGeom>
        </p:spPr>
      </p:pic>
      <p:pic>
        <p:nvPicPr>
          <p:cNvPr id="6" name="Picture 6" descr="These 5 words will give you strength, stamina, and courage for ...">
            <a:extLst>
              <a:ext uri="{FF2B5EF4-FFF2-40B4-BE49-F238E27FC236}">
                <a16:creationId xmlns:a16="http://schemas.microsoft.com/office/drawing/2014/main" xmlns="" id="{AFAAA609-3656-4557-AF7B-0C12D19B22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865640"/>
            <a:ext cx="2993983" cy="19923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Governors – Bonnygate Primary School">
            <a:extLst>
              <a:ext uri="{FF2B5EF4-FFF2-40B4-BE49-F238E27FC236}">
                <a16:creationId xmlns:a16="http://schemas.microsoft.com/office/drawing/2014/main" xmlns="" id="{0E1590E5-554D-4606-B7FF-FCA12BBA0C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6247" y="4982817"/>
            <a:ext cx="2509806" cy="1884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2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4C8520-E2C0-4A52-A4F2-0F27AC23F4D7}"/>
              </a:ext>
            </a:extLst>
          </p:cNvPr>
          <p:cNvSpPr>
            <a:spLocks noGrp="1"/>
          </p:cNvSpPr>
          <p:nvPr>
            <p:ph type="title"/>
          </p:nvPr>
        </p:nvSpPr>
        <p:spPr>
          <a:xfrm>
            <a:off x="677334" y="609600"/>
            <a:ext cx="9858144" cy="1320800"/>
          </a:xfrm>
        </p:spPr>
        <p:txBody>
          <a:bodyPr>
            <a:normAutofit fontScale="90000"/>
          </a:bodyPr>
          <a:lstStyle/>
          <a:p>
            <a:r>
              <a:rPr lang="en-GB" dirty="0"/>
              <a:t>Have a think…</a:t>
            </a:r>
            <a:br>
              <a:rPr lang="en-GB" dirty="0"/>
            </a:br>
            <a:r>
              <a:rPr lang="en-GB" dirty="0"/>
              <a:t/>
            </a:r>
            <a:br>
              <a:rPr lang="en-GB" dirty="0"/>
            </a:br>
            <a:r>
              <a:rPr lang="en-GB" dirty="0"/>
              <a:t>Have you had challenges recently? </a:t>
            </a:r>
          </a:p>
        </p:txBody>
      </p:sp>
      <p:pic>
        <p:nvPicPr>
          <p:cNvPr id="2050" name="Picture 2" descr="Free photo: Hard Times Indicates Overcome Obstacles And Challenge ...">
            <a:extLst>
              <a:ext uri="{FF2B5EF4-FFF2-40B4-BE49-F238E27FC236}">
                <a16:creationId xmlns:a16="http://schemas.microsoft.com/office/drawing/2014/main" xmlns="" id="{995EE44C-BD6A-462E-9B19-B6C8E57D23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5129" y="2305879"/>
            <a:ext cx="4731027" cy="39425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C07311B1-A199-4958-B380-80EFEA3FBCE7}"/>
              </a:ext>
            </a:extLst>
          </p:cNvPr>
          <p:cNvSpPr txBox="1"/>
          <p:nvPr/>
        </p:nvSpPr>
        <p:spPr>
          <a:xfrm>
            <a:off x="5526156" y="3266327"/>
            <a:ext cx="5406887" cy="1815882"/>
          </a:xfrm>
          <a:prstGeom prst="rect">
            <a:avLst/>
          </a:prstGeom>
          <a:noFill/>
        </p:spPr>
        <p:txBody>
          <a:bodyPr wrap="square" rtlCol="0">
            <a:spAutoFit/>
          </a:bodyPr>
          <a:lstStyle/>
          <a:p>
            <a:r>
              <a:rPr lang="en-GB" sz="2800" dirty="0">
                <a:solidFill>
                  <a:schemeClr val="accent2"/>
                </a:solidFill>
              </a:rPr>
              <a:t>What Challenges have you faced?</a:t>
            </a:r>
          </a:p>
          <a:p>
            <a:endParaRPr lang="en-GB" sz="2800" dirty="0">
              <a:solidFill>
                <a:schemeClr val="accent2"/>
              </a:solidFill>
            </a:endParaRPr>
          </a:p>
          <a:p>
            <a:r>
              <a:rPr lang="en-GB" sz="2800" dirty="0">
                <a:solidFill>
                  <a:schemeClr val="accent2"/>
                </a:solidFill>
              </a:rPr>
              <a:t>How did they make your feel?</a:t>
            </a:r>
          </a:p>
        </p:txBody>
      </p:sp>
    </p:spTree>
    <p:extLst>
      <p:ext uri="{BB962C8B-B14F-4D97-AF65-F5344CB8AC3E}">
        <p14:creationId xmlns:p14="http://schemas.microsoft.com/office/powerpoint/2010/main" val="362373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ircle(in)">
                                      <p:cBhvr>
                                        <p:cTn id="17" dur="2000"/>
                                        <p:tgtEl>
                                          <p:spTgt spid="4">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ircle(in)">
                                      <p:cBhvr>
                                        <p:cTn id="20"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2E323F-9C4B-4DFE-B650-5CE0BD2EAF97}"/>
              </a:ext>
            </a:extLst>
          </p:cNvPr>
          <p:cNvSpPr>
            <a:spLocks noGrp="1"/>
          </p:cNvSpPr>
          <p:nvPr>
            <p:ph type="title"/>
          </p:nvPr>
        </p:nvSpPr>
        <p:spPr/>
        <p:txBody>
          <a:bodyPr/>
          <a:lstStyle/>
          <a:p>
            <a:r>
              <a:rPr lang="en-GB" dirty="0"/>
              <a:t>Challenges can sometimes make us feel</a:t>
            </a:r>
          </a:p>
        </p:txBody>
      </p:sp>
      <p:pic>
        <p:nvPicPr>
          <p:cNvPr id="4098" name="Picture 2" descr="I am struggling with a competitive colleague | Psychologies">
            <a:extLst>
              <a:ext uri="{FF2B5EF4-FFF2-40B4-BE49-F238E27FC236}">
                <a16:creationId xmlns:a16="http://schemas.microsoft.com/office/drawing/2014/main" xmlns="" id="{0B9F733F-377E-46DA-8E8B-2B7A934F63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7334" y="1498704"/>
            <a:ext cx="3860592" cy="19302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D9D26656-3B82-477F-9DE7-8A7494AC11A6}"/>
              </a:ext>
            </a:extLst>
          </p:cNvPr>
          <p:cNvSpPr txBox="1"/>
          <p:nvPr/>
        </p:nvSpPr>
        <p:spPr>
          <a:xfrm>
            <a:off x="677334" y="3429000"/>
            <a:ext cx="3828405" cy="369332"/>
          </a:xfrm>
          <a:prstGeom prst="rect">
            <a:avLst/>
          </a:prstGeom>
          <a:noFill/>
        </p:spPr>
        <p:txBody>
          <a:bodyPr wrap="square" rtlCol="0">
            <a:spAutoFit/>
          </a:bodyPr>
          <a:lstStyle/>
          <a:p>
            <a:pPr algn="ctr"/>
            <a:r>
              <a:rPr lang="en-GB" dirty="0"/>
              <a:t>Competitive</a:t>
            </a:r>
          </a:p>
        </p:txBody>
      </p:sp>
      <p:pic>
        <p:nvPicPr>
          <p:cNvPr id="4100" name="Picture 4" descr="Self-doubt… – Fuel for the journey">
            <a:extLst>
              <a:ext uri="{FF2B5EF4-FFF2-40B4-BE49-F238E27FC236}">
                <a16:creationId xmlns:a16="http://schemas.microsoft.com/office/drawing/2014/main" xmlns="" id="{8D8540B9-14E4-4BED-A169-590062DAC7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0132" y="1233106"/>
            <a:ext cx="2563468" cy="24574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AF4532CB-F5EC-4A9E-AB0B-0C57414E9F52}"/>
              </a:ext>
            </a:extLst>
          </p:cNvPr>
          <p:cNvSpPr txBox="1"/>
          <p:nvPr/>
        </p:nvSpPr>
        <p:spPr>
          <a:xfrm>
            <a:off x="7190132" y="3690556"/>
            <a:ext cx="2563468" cy="369332"/>
          </a:xfrm>
          <a:prstGeom prst="rect">
            <a:avLst/>
          </a:prstGeom>
          <a:noFill/>
        </p:spPr>
        <p:txBody>
          <a:bodyPr wrap="square" rtlCol="0">
            <a:spAutoFit/>
          </a:bodyPr>
          <a:lstStyle/>
          <a:p>
            <a:pPr algn="ctr"/>
            <a:r>
              <a:rPr lang="en-GB" dirty="0"/>
              <a:t>Self-doubt</a:t>
            </a:r>
          </a:p>
        </p:txBody>
      </p:sp>
      <p:pic>
        <p:nvPicPr>
          <p:cNvPr id="4102" name="Picture 6" descr="A Meditation on Disappointment">
            <a:extLst>
              <a:ext uri="{FF2B5EF4-FFF2-40B4-BE49-F238E27FC236}">
                <a16:creationId xmlns:a16="http://schemas.microsoft.com/office/drawing/2014/main" xmlns="" id="{CC610B68-1140-4264-A29F-69F97B18C7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334" y="3952320"/>
            <a:ext cx="2057400" cy="2219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A36B5C23-04CC-468B-9904-CB979834AB2D}"/>
              </a:ext>
            </a:extLst>
          </p:cNvPr>
          <p:cNvSpPr txBox="1"/>
          <p:nvPr/>
        </p:nvSpPr>
        <p:spPr>
          <a:xfrm>
            <a:off x="677334" y="6248400"/>
            <a:ext cx="1986353" cy="369332"/>
          </a:xfrm>
          <a:prstGeom prst="rect">
            <a:avLst/>
          </a:prstGeom>
          <a:noFill/>
        </p:spPr>
        <p:txBody>
          <a:bodyPr wrap="square" rtlCol="0">
            <a:spAutoFit/>
          </a:bodyPr>
          <a:lstStyle/>
          <a:p>
            <a:pPr algn="ctr"/>
            <a:r>
              <a:rPr lang="en-GB" dirty="0"/>
              <a:t>Disappointment</a:t>
            </a:r>
          </a:p>
        </p:txBody>
      </p:sp>
      <p:pic>
        <p:nvPicPr>
          <p:cNvPr id="4104" name="Picture 8" descr="How to be angry - Bishop Steven's Blog">
            <a:extLst>
              <a:ext uri="{FF2B5EF4-FFF2-40B4-BE49-F238E27FC236}">
                <a16:creationId xmlns:a16="http://schemas.microsoft.com/office/drawing/2014/main" xmlns="" id="{0BD022F3-6B51-4663-AB72-999B762BD3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172" y="3798332"/>
            <a:ext cx="2447394" cy="1985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E3230FB7-DA47-467E-AC55-D03F2B0F56C4}"/>
              </a:ext>
            </a:extLst>
          </p:cNvPr>
          <p:cNvSpPr txBox="1"/>
          <p:nvPr/>
        </p:nvSpPr>
        <p:spPr>
          <a:xfrm>
            <a:off x="3738736" y="5751443"/>
            <a:ext cx="2476534" cy="369332"/>
          </a:xfrm>
          <a:prstGeom prst="rect">
            <a:avLst/>
          </a:prstGeom>
          <a:noFill/>
        </p:spPr>
        <p:txBody>
          <a:bodyPr wrap="square" rtlCol="0">
            <a:spAutoFit/>
          </a:bodyPr>
          <a:lstStyle/>
          <a:p>
            <a:r>
              <a:rPr lang="en-GB" dirty="0"/>
              <a:t>Anger and frustration</a:t>
            </a:r>
          </a:p>
        </p:txBody>
      </p:sp>
      <p:pic>
        <p:nvPicPr>
          <p:cNvPr id="4106" name="Picture 10" descr="Why do people scratch their heads when confused? - BBC Science ...">
            <a:extLst>
              <a:ext uri="{FF2B5EF4-FFF2-40B4-BE49-F238E27FC236}">
                <a16:creationId xmlns:a16="http://schemas.microsoft.com/office/drawing/2014/main" xmlns="" id="{804F874A-64E5-46C8-9C2C-7C87C51FB5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0132" y="4163391"/>
            <a:ext cx="3276600" cy="13906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1535CDC-6945-4FCF-B14A-E4188647C475}"/>
              </a:ext>
            </a:extLst>
          </p:cNvPr>
          <p:cNvSpPr txBox="1"/>
          <p:nvPr/>
        </p:nvSpPr>
        <p:spPr>
          <a:xfrm>
            <a:off x="7190132" y="5624894"/>
            <a:ext cx="3252581" cy="369332"/>
          </a:xfrm>
          <a:prstGeom prst="rect">
            <a:avLst/>
          </a:prstGeom>
          <a:noFill/>
        </p:spPr>
        <p:txBody>
          <a:bodyPr wrap="square" rtlCol="0">
            <a:spAutoFit/>
          </a:bodyPr>
          <a:lstStyle/>
          <a:p>
            <a:pPr algn="ctr"/>
            <a:r>
              <a:rPr lang="en-GB" dirty="0"/>
              <a:t>Confused</a:t>
            </a:r>
          </a:p>
        </p:txBody>
      </p:sp>
    </p:spTree>
    <p:extLst>
      <p:ext uri="{BB962C8B-B14F-4D97-AF65-F5344CB8AC3E}">
        <p14:creationId xmlns:p14="http://schemas.microsoft.com/office/powerpoint/2010/main" val="956165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04CD90-CBF6-4A0D-AD8B-99AF1D53177E}"/>
              </a:ext>
            </a:extLst>
          </p:cNvPr>
          <p:cNvSpPr>
            <a:spLocks noGrp="1"/>
          </p:cNvSpPr>
          <p:nvPr>
            <p:ph type="title"/>
          </p:nvPr>
        </p:nvSpPr>
        <p:spPr>
          <a:xfrm>
            <a:off x="286915" y="557667"/>
            <a:ext cx="10110531" cy="1320800"/>
          </a:xfrm>
        </p:spPr>
        <p:txBody>
          <a:bodyPr/>
          <a:lstStyle/>
          <a:p>
            <a:r>
              <a:rPr lang="en-GB" dirty="0"/>
              <a:t>What challenges might you be facing </a:t>
            </a:r>
            <a:br>
              <a:rPr lang="en-GB" dirty="0"/>
            </a:br>
            <a:r>
              <a:rPr lang="en-GB" dirty="0"/>
              <a:t>right now?</a:t>
            </a:r>
          </a:p>
        </p:txBody>
      </p:sp>
      <p:pic>
        <p:nvPicPr>
          <p:cNvPr id="1026" name="Picture 2" descr="Advice for Step-Grandparents">
            <a:extLst>
              <a:ext uri="{FF2B5EF4-FFF2-40B4-BE49-F238E27FC236}">
                <a16:creationId xmlns:a16="http://schemas.microsoft.com/office/drawing/2014/main" xmlns="" id="{04159969-4AF7-4D96-A716-909595BB1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04" y="1910535"/>
            <a:ext cx="3466907" cy="19260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iendship Activities: 10 Top Games for Kids">
            <a:extLst>
              <a:ext uri="{FF2B5EF4-FFF2-40B4-BE49-F238E27FC236}">
                <a16:creationId xmlns:a16="http://schemas.microsoft.com/office/drawing/2014/main" xmlns="" id="{676B64FF-E77E-4EF5-A1B6-62CA3CA64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0810" y="1878467"/>
            <a:ext cx="3589009" cy="19425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IDS IN FOOTBALL 2019 #2 ○ FUNNY FAILS, SKILLS, GOALS - YouTube">
            <a:extLst>
              <a:ext uri="{FF2B5EF4-FFF2-40B4-BE49-F238E27FC236}">
                <a16:creationId xmlns:a16="http://schemas.microsoft.com/office/drawing/2014/main" xmlns="" id="{95E8A65E-0091-46C6-8EA6-7F9EF18E2C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7286" y="1911694"/>
            <a:ext cx="3476428" cy="195549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d Confused Face Images, Stock Photos &amp; Vectors | Shutterstock">
            <a:extLst>
              <a:ext uri="{FF2B5EF4-FFF2-40B4-BE49-F238E27FC236}">
                <a16:creationId xmlns:a16="http://schemas.microsoft.com/office/drawing/2014/main" xmlns="" id="{B9019371-5A45-4D62-A55D-4794865793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8299"/>
          <a:stretch/>
        </p:blipFill>
        <p:spPr bwMode="auto">
          <a:xfrm>
            <a:off x="992531" y="4544107"/>
            <a:ext cx="3308279" cy="21780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B0781A4D-FE6A-488B-ABA6-F0C747D4C8BF}"/>
              </a:ext>
            </a:extLst>
          </p:cNvPr>
          <p:cNvPicPr>
            <a:picLocks noChangeAspect="1"/>
          </p:cNvPicPr>
          <p:nvPr/>
        </p:nvPicPr>
        <p:blipFill>
          <a:blip r:embed="rId6"/>
          <a:stretch>
            <a:fillRect/>
          </a:stretch>
        </p:blipFill>
        <p:spPr>
          <a:xfrm>
            <a:off x="6841124" y="4344841"/>
            <a:ext cx="1481600" cy="2360449"/>
          </a:xfrm>
          <a:prstGeom prst="rect">
            <a:avLst/>
          </a:prstGeom>
        </p:spPr>
      </p:pic>
      <p:sp>
        <p:nvSpPr>
          <p:cNvPr id="6" name="TextBox 5">
            <a:extLst>
              <a:ext uri="{FF2B5EF4-FFF2-40B4-BE49-F238E27FC236}">
                <a16:creationId xmlns:a16="http://schemas.microsoft.com/office/drawing/2014/main" xmlns="" id="{67C6136C-0A5F-4383-BA53-37E47B8C647C}"/>
              </a:ext>
            </a:extLst>
          </p:cNvPr>
          <p:cNvSpPr txBox="1"/>
          <p:nvPr/>
        </p:nvSpPr>
        <p:spPr>
          <a:xfrm>
            <a:off x="1091866" y="3867185"/>
            <a:ext cx="2352782" cy="646331"/>
          </a:xfrm>
          <a:prstGeom prst="rect">
            <a:avLst/>
          </a:prstGeom>
          <a:noFill/>
        </p:spPr>
        <p:txBody>
          <a:bodyPr wrap="square" rtlCol="0">
            <a:spAutoFit/>
          </a:bodyPr>
          <a:lstStyle/>
          <a:p>
            <a:r>
              <a:rPr lang="en-GB" dirty="0"/>
              <a:t>Missing family that you don’t live with.</a:t>
            </a:r>
          </a:p>
        </p:txBody>
      </p:sp>
      <p:sp>
        <p:nvSpPr>
          <p:cNvPr id="11" name="TextBox 10">
            <a:extLst>
              <a:ext uri="{FF2B5EF4-FFF2-40B4-BE49-F238E27FC236}">
                <a16:creationId xmlns:a16="http://schemas.microsoft.com/office/drawing/2014/main" xmlns="" id="{C00B15F0-F1F6-4A46-9CFC-AACB915199BC}"/>
              </a:ext>
            </a:extLst>
          </p:cNvPr>
          <p:cNvSpPr txBox="1"/>
          <p:nvPr/>
        </p:nvSpPr>
        <p:spPr>
          <a:xfrm>
            <a:off x="4918923" y="3820972"/>
            <a:ext cx="2352782" cy="369332"/>
          </a:xfrm>
          <a:prstGeom prst="rect">
            <a:avLst/>
          </a:prstGeom>
          <a:noFill/>
        </p:spPr>
        <p:txBody>
          <a:bodyPr wrap="square" rtlCol="0">
            <a:spAutoFit/>
          </a:bodyPr>
          <a:lstStyle/>
          <a:p>
            <a:r>
              <a:rPr lang="en-GB" dirty="0"/>
              <a:t>Missing your friends.</a:t>
            </a:r>
          </a:p>
        </p:txBody>
      </p:sp>
      <p:sp>
        <p:nvSpPr>
          <p:cNvPr id="12" name="TextBox 11">
            <a:extLst>
              <a:ext uri="{FF2B5EF4-FFF2-40B4-BE49-F238E27FC236}">
                <a16:creationId xmlns:a16="http://schemas.microsoft.com/office/drawing/2014/main" xmlns="" id="{55D7E302-1A04-43EF-A469-FDFBDCAF7675}"/>
              </a:ext>
            </a:extLst>
          </p:cNvPr>
          <p:cNvSpPr txBox="1"/>
          <p:nvPr/>
        </p:nvSpPr>
        <p:spPr>
          <a:xfrm>
            <a:off x="8322724" y="3878580"/>
            <a:ext cx="3580990" cy="646331"/>
          </a:xfrm>
          <a:prstGeom prst="rect">
            <a:avLst/>
          </a:prstGeom>
          <a:noFill/>
        </p:spPr>
        <p:txBody>
          <a:bodyPr wrap="square" rtlCol="0">
            <a:spAutoFit/>
          </a:bodyPr>
          <a:lstStyle/>
          <a:p>
            <a:pPr algn="ctr"/>
            <a:r>
              <a:rPr lang="en-GB" dirty="0"/>
              <a:t>Not being able to do your favourite activities.</a:t>
            </a:r>
          </a:p>
        </p:txBody>
      </p:sp>
      <p:sp>
        <p:nvSpPr>
          <p:cNvPr id="13" name="TextBox 12">
            <a:extLst>
              <a:ext uri="{FF2B5EF4-FFF2-40B4-BE49-F238E27FC236}">
                <a16:creationId xmlns:a16="http://schemas.microsoft.com/office/drawing/2014/main" xmlns="" id="{3009C889-D020-4306-A36F-C7A2B3B743D9}"/>
              </a:ext>
            </a:extLst>
          </p:cNvPr>
          <p:cNvSpPr txBox="1"/>
          <p:nvPr/>
        </p:nvSpPr>
        <p:spPr>
          <a:xfrm>
            <a:off x="3124419" y="4986811"/>
            <a:ext cx="2793496" cy="646331"/>
          </a:xfrm>
          <a:prstGeom prst="rect">
            <a:avLst/>
          </a:prstGeom>
          <a:noFill/>
        </p:spPr>
        <p:txBody>
          <a:bodyPr wrap="square" rtlCol="0">
            <a:spAutoFit/>
          </a:bodyPr>
          <a:lstStyle/>
          <a:p>
            <a:r>
              <a:rPr lang="en-GB" dirty="0"/>
              <a:t>Finding your school work difficult at home.</a:t>
            </a:r>
          </a:p>
        </p:txBody>
      </p:sp>
      <p:sp>
        <p:nvSpPr>
          <p:cNvPr id="14" name="TextBox 13">
            <a:extLst>
              <a:ext uri="{FF2B5EF4-FFF2-40B4-BE49-F238E27FC236}">
                <a16:creationId xmlns:a16="http://schemas.microsoft.com/office/drawing/2014/main" xmlns="" id="{E67B88FD-A448-4027-ADF9-AAD9FB1858C4}"/>
              </a:ext>
            </a:extLst>
          </p:cNvPr>
          <p:cNvSpPr txBox="1"/>
          <p:nvPr/>
        </p:nvSpPr>
        <p:spPr>
          <a:xfrm>
            <a:off x="8322724" y="5497966"/>
            <a:ext cx="2994351" cy="369332"/>
          </a:xfrm>
          <a:prstGeom prst="rect">
            <a:avLst/>
          </a:prstGeom>
          <a:noFill/>
        </p:spPr>
        <p:txBody>
          <a:bodyPr wrap="square" rtlCol="0">
            <a:spAutoFit/>
          </a:bodyPr>
          <a:lstStyle/>
          <a:p>
            <a:r>
              <a:rPr lang="en-GB" dirty="0"/>
              <a:t>Feeling bored and lonely.</a:t>
            </a:r>
          </a:p>
        </p:txBody>
      </p:sp>
    </p:spTree>
    <p:extLst>
      <p:ext uri="{BB962C8B-B14F-4D97-AF65-F5344CB8AC3E}">
        <p14:creationId xmlns:p14="http://schemas.microsoft.com/office/powerpoint/2010/main" val="84618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EA9C0F-E5D0-4DA3-85BE-B65D54E947E4}"/>
              </a:ext>
            </a:extLst>
          </p:cNvPr>
          <p:cNvSpPr>
            <a:spLocks noGrp="1"/>
          </p:cNvSpPr>
          <p:nvPr>
            <p:ph type="title"/>
          </p:nvPr>
        </p:nvSpPr>
        <p:spPr/>
        <p:txBody>
          <a:bodyPr>
            <a:normAutofit fontScale="90000"/>
          </a:bodyPr>
          <a:lstStyle/>
          <a:p>
            <a:r>
              <a:rPr lang="en-GB" dirty="0"/>
              <a:t>Have a think about what you could do to make these challenges easier to deal with. </a:t>
            </a:r>
          </a:p>
        </p:txBody>
      </p:sp>
      <p:pic>
        <p:nvPicPr>
          <p:cNvPr id="2052" name="Picture 4" descr="Download Person Thinking Clipart Clip Art Emoticon - Think Clipart ...">
            <a:extLst>
              <a:ext uri="{FF2B5EF4-FFF2-40B4-BE49-F238E27FC236}">
                <a16:creationId xmlns:a16="http://schemas.microsoft.com/office/drawing/2014/main" xmlns="" id="{6E644A3D-ECBE-422C-8764-189D8A2AE0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293" y="2404152"/>
            <a:ext cx="3121929" cy="4227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7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B763C-FACD-4CCF-8417-01E15843AAB2}"/>
              </a:ext>
            </a:extLst>
          </p:cNvPr>
          <p:cNvSpPr>
            <a:spLocks noGrp="1"/>
          </p:cNvSpPr>
          <p:nvPr>
            <p:ph type="title"/>
          </p:nvPr>
        </p:nvSpPr>
        <p:spPr/>
        <p:txBody>
          <a:bodyPr/>
          <a:lstStyle/>
          <a:p>
            <a:r>
              <a:rPr lang="en-GB" dirty="0"/>
              <a:t>Missing family that you don’t</a:t>
            </a:r>
            <a:br>
              <a:rPr lang="en-GB" dirty="0"/>
            </a:br>
            <a:r>
              <a:rPr lang="en-GB" dirty="0"/>
              <a:t>live with. </a:t>
            </a:r>
          </a:p>
        </p:txBody>
      </p:sp>
      <p:sp>
        <p:nvSpPr>
          <p:cNvPr id="3" name="Content Placeholder 2">
            <a:extLst>
              <a:ext uri="{FF2B5EF4-FFF2-40B4-BE49-F238E27FC236}">
                <a16:creationId xmlns:a16="http://schemas.microsoft.com/office/drawing/2014/main" xmlns="" id="{7B55FC3E-6257-4CA7-ADFC-EAEFBAC57A28}"/>
              </a:ext>
            </a:extLst>
          </p:cNvPr>
          <p:cNvSpPr>
            <a:spLocks noGrp="1"/>
          </p:cNvSpPr>
          <p:nvPr>
            <p:ph idx="1"/>
          </p:nvPr>
        </p:nvSpPr>
        <p:spPr/>
        <p:txBody>
          <a:bodyPr>
            <a:normAutofit/>
          </a:bodyPr>
          <a:lstStyle/>
          <a:p>
            <a:pPr marL="0" indent="0">
              <a:buNone/>
            </a:pPr>
            <a:r>
              <a:rPr lang="en-GB" sz="2400" dirty="0"/>
              <a:t>You could:</a:t>
            </a:r>
          </a:p>
          <a:p>
            <a:pPr marL="0" indent="0">
              <a:buNone/>
            </a:pPr>
            <a:endParaRPr lang="en-GB" sz="2400" dirty="0"/>
          </a:p>
        </p:txBody>
      </p:sp>
      <p:pic>
        <p:nvPicPr>
          <p:cNvPr id="4" name="Picture 2" descr="Advice for Step-Grandparents">
            <a:extLst>
              <a:ext uri="{FF2B5EF4-FFF2-40B4-BE49-F238E27FC236}">
                <a16:creationId xmlns:a16="http://schemas.microsoft.com/office/drawing/2014/main" xmlns="" id="{9F7BF424-6CCC-4510-A4E9-E690E6ED21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52" y="90693"/>
            <a:ext cx="3052567" cy="169587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s FaceTime safe for kids? Safety and privacy tips for iPad ...">
            <a:extLst>
              <a:ext uri="{FF2B5EF4-FFF2-40B4-BE49-F238E27FC236}">
                <a16:creationId xmlns:a16="http://schemas.microsoft.com/office/drawing/2014/main" xmlns="" id="{0701A850-700B-4F69-966E-08CF63C22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5674" y="1891559"/>
            <a:ext cx="2801421" cy="2101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09582EB2-9BD7-470B-A51F-8C5D842C9A1C}"/>
              </a:ext>
            </a:extLst>
          </p:cNvPr>
          <p:cNvPicPr>
            <a:picLocks noChangeAspect="1"/>
          </p:cNvPicPr>
          <p:nvPr/>
        </p:nvPicPr>
        <p:blipFill rotWithShape="1">
          <a:blip r:embed="rId4"/>
          <a:srcRect b="5755"/>
          <a:stretch/>
        </p:blipFill>
        <p:spPr>
          <a:xfrm>
            <a:off x="6644721" y="1891559"/>
            <a:ext cx="2981427" cy="2186329"/>
          </a:xfrm>
          <a:prstGeom prst="rect">
            <a:avLst/>
          </a:prstGeom>
        </p:spPr>
      </p:pic>
      <p:pic>
        <p:nvPicPr>
          <p:cNvPr id="3078" name="Picture 6" descr="Fun Holiday – Letter Writing Day">
            <a:extLst>
              <a:ext uri="{FF2B5EF4-FFF2-40B4-BE49-F238E27FC236}">
                <a16:creationId xmlns:a16="http://schemas.microsoft.com/office/drawing/2014/main" xmlns="" id="{E072A13B-1F14-4358-82A7-F6B70C3064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0352" y="4534846"/>
            <a:ext cx="3215915" cy="21010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y iPhone Won't Send Pictures! Here's The Real Fix.">
            <a:extLst>
              <a:ext uri="{FF2B5EF4-FFF2-40B4-BE49-F238E27FC236}">
                <a16:creationId xmlns:a16="http://schemas.microsoft.com/office/drawing/2014/main" xmlns="" id="{FB29074B-E016-4D9A-9473-FBBB088830F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607" t="10986" r="19039" b="14643"/>
          <a:stretch/>
        </p:blipFill>
        <p:spPr bwMode="auto">
          <a:xfrm>
            <a:off x="8627628" y="4758174"/>
            <a:ext cx="2887038" cy="187773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9712B74B-6CDA-4C75-9CA4-1549172D0E5D}"/>
              </a:ext>
            </a:extLst>
          </p:cNvPr>
          <p:cNvSpPr txBox="1"/>
          <p:nvPr/>
        </p:nvSpPr>
        <p:spPr>
          <a:xfrm>
            <a:off x="3212626" y="3992624"/>
            <a:ext cx="2476534" cy="369332"/>
          </a:xfrm>
          <a:prstGeom prst="rect">
            <a:avLst/>
          </a:prstGeom>
          <a:noFill/>
        </p:spPr>
        <p:txBody>
          <a:bodyPr wrap="square" rtlCol="0">
            <a:spAutoFit/>
          </a:bodyPr>
          <a:lstStyle/>
          <a:p>
            <a:r>
              <a:rPr lang="en-GB" dirty="0"/>
              <a:t>Facetime or call them</a:t>
            </a:r>
          </a:p>
        </p:txBody>
      </p:sp>
      <p:sp>
        <p:nvSpPr>
          <p:cNvPr id="11" name="TextBox 10">
            <a:extLst>
              <a:ext uri="{FF2B5EF4-FFF2-40B4-BE49-F238E27FC236}">
                <a16:creationId xmlns:a16="http://schemas.microsoft.com/office/drawing/2014/main" xmlns="" id="{C223FD6D-AEFE-4A56-B1B9-94CFB2A9F779}"/>
              </a:ext>
            </a:extLst>
          </p:cNvPr>
          <p:cNvSpPr txBox="1"/>
          <p:nvPr/>
        </p:nvSpPr>
        <p:spPr>
          <a:xfrm>
            <a:off x="6762656" y="4005830"/>
            <a:ext cx="3215914" cy="369332"/>
          </a:xfrm>
          <a:prstGeom prst="rect">
            <a:avLst/>
          </a:prstGeom>
          <a:noFill/>
        </p:spPr>
        <p:txBody>
          <a:bodyPr wrap="square" rtlCol="0">
            <a:spAutoFit/>
          </a:bodyPr>
          <a:lstStyle/>
          <a:p>
            <a:r>
              <a:rPr lang="en-GB" dirty="0"/>
              <a:t>Draw each other pictures</a:t>
            </a:r>
          </a:p>
        </p:txBody>
      </p:sp>
      <p:sp>
        <p:nvSpPr>
          <p:cNvPr id="12" name="TextBox 11">
            <a:extLst>
              <a:ext uri="{FF2B5EF4-FFF2-40B4-BE49-F238E27FC236}">
                <a16:creationId xmlns:a16="http://schemas.microsoft.com/office/drawing/2014/main" xmlns="" id="{B027D4D9-CA9A-488D-8C7F-7EFCA3DE11CB}"/>
              </a:ext>
            </a:extLst>
          </p:cNvPr>
          <p:cNvSpPr txBox="1"/>
          <p:nvPr/>
        </p:nvSpPr>
        <p:spPr>
          <a:xfrm>
            <a:off x="7226621" y="4885096"/>
            <a:ext cx="1470262" cy="646331"/>
          </a:xfrm>
          <a:prstGeom prst="rect">
            <a:avLst/>
          </a:prstGeom>
          <a:noFill/>
        </p:spPr>
        <p:txBody>
          <a:bodyPr wrap="square" rtlCol="0">
            <a:spAutoFit/>
          </a:bodyPr>
          <a:lstStyle/>
          <a:p>
            <a:pPr algn="ctr"/>
            <a:r>
              <a:rPr lang="en-GB" dirty="0"/>
              <a:t>Send photos </a:t>
            </a:r>
          </a:p>
          <a:p>
            <a:pPr algn="ctr"/>
            <a:r>
              <a:rPr lang="en-GB" dirty="0"/>
              <a:t>or videos</a:t>
            </a:r>
          </a:p>
        </p:txBody>
      </p:sp>
      <p:sp>
        <p:nvSpPr>
          <p:cNvPr id="13" name="TextBox 12">
            <a:extLst>
              <a:ext uri="{FF2B5EF4-FFF2-40B4-BE49-F238E27FC236}">
                <a16:creationId xmlns:a16="http://schemas.microsoft.com/office/drawing/2014/main" xmlns="" id="{CC4ED0BC-AD9A-4ED3-8375-915740814DCA}"/>
              </a:ext>
            </a:extLst>
          </p:cNvPr>
          <p:cNvSpPr txBox="1"/>
          <p:nvPr/>
        </p:nvSpPr>
        <p:spPr>
          <a:xfrm>
            <a:off x="3997061" y="5712581"/>
            <a:ext cx="1731374" cy="923330"/>
          </a:xfrm>
          <a:prstGeom prst="rect">
            <a:avLst/>
          </a:prstGeom>
          <a:noFill/>
        </p:spPr>
        <p:txBody>
          <a:bodyPr wrap="square" rtlCol="0">
            <a:spAutoFit/>
          </a:bodyPr>
          <a:lstStyle/>
          <a:p>
            <a:pPr algn="ctr"/>
            <a:r>
              <a:rPr lang="en-GB" dirty="0"/>
              <a:t>Write letters or send messages.</a:t>
            </a:r>
          </a:p>
        </p:txBody>
      </p:sp>
    </p:spTree>
    <p:extLst>
      <p:ext uri="{BB962C8B-B14F-4D97-AF65-F5344CB8AC3E}">
        <p14:creationId xmlns:p14="http://schemas.microsoft.com/office/powerpoint/2010/main" val="306340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1B763C-FACD-4CCF-8417-01E15843AAB2}"/>
              </a:ext>
            </a:extLst>
          </p:cNvPr>
          <p:cNvSpPr>
            <a:spLocks noGrp="1"/>
          </p:cNvSpPr>
          <p:nvPr>
            <p:ph type="title"/>
          </p:nvPr>
        </p:nvSpPr>
        <p:spPr/>
        <p:txBody>
          <a:bodyPr/>
          <a:lstStyle/>
          <a:p>
            <a:r>
              <a:rPr lang="en-GB" dirty="0"/>
              <a:t>Missing your friends</a:t>
            </a:r>
          </a:p>
        </p:txBody>
      </p:sp>
      <p:sp>
        <p:nvSpPr>
          <p:cNvPr id="3" name="Content Placeholder 2">
            <a:extLst>
              <a:ext uri="{FF2B5EF4-FFF2-40B4-BE49-F238E27FC236}">
                <a16:creationId xmlns:a16="http://schemas.microsoft.com/office/drawing/2014/main" xmlns="" id="{7B55FC3E-6257-4CA7-ADFC-EAEFBAC57A28}"/>
              </a:ext>
            </a:extLst>
          </p:cNvPr>
          <p:cNvSpPr>
            <a:spLocks noGrp="1"/>
          </p:cNvSpPr>
          <p:nvPr>
            <p:ph idx="1"/>
          </p:nvPr>
        </p:nvSpPr>
        <p:spPr/>
        <p:txBody>
          <a:bodyPr>
            <a:normAutofit/>
          </a:bodyPr>
          <a:lstStyle/>
          <a:p>
            <a:pPr marL="0" indent="0">
              <a:buNone/>
            </a:pPr>
            <a:r>
              <a:rPr lang="en-GB" sz="2400" dirty="0"/>
              <a:t>You could:</a:t>
            </a:r>
          </a:p>
          <a:p>
            <a:pPr marL="0" indent="0">
              <a:buNone/>
            </a:pPr>
            <a:endParaRPr lang="en-GB" sz="2400" dirty="0"/>
          </a:p>
        </p:txBody>
      </p:sp>
      <p:pic>
        <p:nvPicPr>
          <p:cNvPr id="3074" name="Picture 2" descr="Is FaceTime safe for kids? Safety and privacy tips for iPad ...">
            <a:extLst>
              <a:ext uri="{FF2B5EF4-FFF2-40B4-BE49-F238E27FC236}">
                <a16:creationId xmlns:a16="http://schemas.microsoft.com/office/drawing/2014/main" xmlns="" id="{0701A850-700B-4F69-966E-08CF63C22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674" y="1891559"/>
            <a:ext cx="2801421" cy="210106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9712B74B-6CDA-4C75-9CA4-1549172D0E5D}"/>
              </a:ext>
            </a:extLst>
          </p:cNvPr>
          <p:cNvSpPr txBox="1"/>
          <p:nvPr/>
        </p:nvSpPr>
        <p:spPr>
          <a:xfrm>
            <a:off x="3212626" y="3992624"/>
            <a:ext cx="2476534" cy="646331"/>
          </a:xfrm>
          <a:prstGeom prst="rect">
            <a:avLst/>
          </a:prstGeom>
          <a:noFill/>
        </p:spPr>
        <p:txBody>
          <a:bodyPr wrap="square" rtlCol="0">
            <a:spAutoFit/>
          </a:bodyPr>
          <a:lstStyle/>
          <a:p>
            <a:pPr algn="ctr"/>
            <a:r>
              <a:rPr lang="en-GB" dirty="0"/>
              <a:t>Ask your parents if you can call them.</a:t>
            </a:r>
          </a:p>
        </p:txBody>
      </p:sp>
      <p:sp>
        <p:nvSpPr>
          <p:cNvPr id="11" name="TextBox 10">
            <a:extLst>
              <a:ext uri="{FF2B5EF4-FFF2-40B4-BE49-F238E27FC236}">
                <a16:creationId xmlns:a16="http://schemas.microsoft.com/office/drawing/2014/main" xmlns="" id="{C223FD6D-AEFE-4A56-B1B9-94CFB2A9F779}"/>
              </a:ext>
            </a:extLst>
          </p:cNvPr>
          <p:cNvSpPr txBox="1"/>
          <p:nvPr/>
        </p:nvSpPr>
        <p:spPr>
          <a:xfrm>
            <a:off x="6762656" y="4005830"/>
            <a:ext cx="3215914" cy="646331"/>
          </a:xfrm>
          <a:prstGeom prst="rect">
            <a:avLst/>
          </a:prstGeom>
          <a:noFill/>
        </p:spPr>
        <p:txBody>
          <a:bodyPr wrap="square" rtlCol="0">
            <a:spAutoFit/>
          </a:bodyPr>
          <a:lstStyle/>
          <a:p>
            <a:r>
              <a:rPr lang="en-GB" dirty="0"/>
              <a:t>Ask your parents to help set up 2 player games.</a:t>
            </a:r>
          </a:p>
        </p:txBody>
      </p:sp>
      <p:sp>
        <p:nvSpPr>
          <p:cNvPr id="13" name="TextBox 12">
            <a:extLst>
              <a:ext uri="{FF2B5EF4-FFF2-40B4-BE49-F238E27FC236}">
                <a16:creationId xmlns:a16="http://schemas.microsoft.com/office/drawing/2014/main" xmlns="" id="{CC4ED0BC-AD9A-4ED3-8375-915740814DCA}"/>
              </a:ext>
            </a:extLst>
          </p:cNvPr>
          <p:cNvSpPr txBox="1"/>
          <p:nvPr/>
        </p:nvSpPr>
        <p:spPr>
          <a:xfrm>
            <a:off x="6762656" y="5395031"/>
            <a:ext cx="2557935" cy="923330"/>
          </a:xfrm>
          <a:prstGeom prst="rect">
            <a:avLst/>
          </a:prstGeom>
          <a:noFill/>
        </p:spPr>
        <p:txBody>
          <a:bodyPr wrap="square" rtlCol="0">
            <a:spAutoFit/>
          </a:bodyPr>
          <a:lstStyle/>
          <a:p>
            <a:pPr algn="ctr"/>
            <a:r>
              <a:rPr lang="en-GB" dirty="0"/>
              <a:t>Send messages or emails with your parents permission.</a:t>
            </a:r>
          </a:p>
        </p:txBody>
      </p:sp>
      <p:pic>
        <p:nvPicPr>
          <p:cNvPr id="14" name="Picture 4" descr="Friendship Activities: 10 Top Games for Kids">
            <a:extLst>
              <a:ext uri="{FF2B5EF4-FFF2-40B4-BE49-F238E27FC236}">
                <a16:creationId xmlns:a16="http://schemas.microsoft.com/office/drawing/2014/main" xmlns="" id="{30984700-CBD2-49C7-AC33-EBD332F829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5058" y="151622"/>
            <a:ext cx="3589009" cy="194250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2 Player Games - Play 2 Player Games on CrazyGames">
            <a:extLst>
              <a:ext uri="{FF2B5EF4-FFF2-40B4-BE49-F238E27FC236}">
                <a16:creationId xmlns:a16="http://schemas.microsoft.com/office/drawing/2014/main" xmlns="" id="{AB7AA74C-1553-49E6-ABC4-5887908650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010" y="2296199"/>
            <a:ext cx="272415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sApp Messenger on the App Store">
            <a:extLst>
              <a:ext uri="{FF2B5EF4-FFF2-40B4-BE49-F238E27FC236}">
                <a16:creationId xmlns:a16="http://schemas.microsoft.com/office/drawing/2014/main" xmlns="" id="{6A94F391-B65A-47A4-86D4-818D51D0C24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1270" t="14154" r="30755" b="14429"/>
          <a:stretch/>
        </p:blipFill>
        <p:spPr bwMode="auto">
          <a:xfrm>
            <a:off x="4875389" y="4622187"/>
            <a:ext cx="2140945" cy="211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72360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TotalTime>
  <Words>520</Words>
  <Application>Microsoft Office PowerPoint</Application>
  <PresentationFormat>Custom</PresentationFormat>
  <Paragraphs>70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Facet</vt:lpstr>
      <vt:lpstr>Challenges</vt:lpstr>
      <vt:lpstr>What is ‘challenge’?</vt:lpstr>
      <vt:lpstr>From the pictures, you can see that challenge takes many different forms. It could be…..</vt:lpstr>
      <vt:lpstr>Have a think…  Have you had challenges recently? </vt:lpstr>
      <vt:lpstr>Challenges can sometimes make us feel</vt:lpstr>
      <vt:lpstr>What challenges might you be facing  right now?</vt:lpstr>
      <vt:lpstr>Have a think about what you could do to make these challenges easier to deal with. </vt:lpstr>
      <vt:lpstr>Missing family that you don’t live with. </vt:lpstr>
      <vt:lpstr>Missing your friends</vt:lpstr>
      <vt:lpstr>Not being able to do your favourite activities. </vt:lpstr>
      <vt:lpstr>Finding your school work difficult at home.</vt:lpstr>
      <vt:lpstr>Feeling bored and lonely</vt:lpstr>
      <vt:lpstr>Challenges!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dc:title>
  <dc:creator>Joshua Taylor</dc:creator>
  <cp:lastModifiedBy>Alim</cp:lastModifiedBy>
  <cp:revision>17</cp:revision>
  <dcterms:created xsi:type="dcterms:W3CDTF">2020-06-08T10:43:24Z</dcterms:created>
  <dcterms:modified xsi:type="dcterms:W3CDTF">2020-06-08T12:43:39Z</dcterms:modified>
</cp:coreProperties>
</file>