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sldIdLst>
    <p:sldId id="257" r:id="rId2"/>
    <p:sldId id="256" r:id="rId3"/>
    <p:sldId id="258" r:id="rId4"/>
    <p:sldId id="276" r:id="rId5"/>
    <p:sldId id="268" r:id="rId6"/>
    <p:sldId id="270" r:id="rId7"/>
    <p:sldId id="269" r:id="rId8"/>
    <p:sldId id="275" r:id="rId9"/>
    <p:sldId id="271" r:id="rId10"/>
    <p:sldId id="273" r:id="rId11"/>
    <p:sldId id="27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F37D-0951-4708-AF56-984117E38C25}" type="datetimeFigureOut">
              <a:rPr lang="en-GB" smtClean="0"/>
              <a:t>12/05/2020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60D8-CE22-4424-8681-561CDF1530C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6838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F37D-0951-4708-AF56-984117E38C25}" type="datetimeFigureOut">
              <a:rPr lang="en-GB" smtClean="0"/>
              <a:t>12/05/2020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60D8-CE22-4424-8681-561CDF1530C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3730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F37D-0951-4708-AF56-984117E38C25}" type="datetimeFigureOut">
              <a:rPr lang="en-GB" smtClean="0"/>
              <a:t>12/05/2020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60D8-CE22-4424-8681-561CDF1530C7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080866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F37D-0951-4708-AF56-984117E38C25}" type="datetimeFigureOut">
              <a:rPr lang="en-GB" smtClean="0"/>
              <a:t>12/05/2020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60D8-CE22-4424-8681-561CDF1530C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2311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F37D-0951-4708-AF56-984117E38C25}" type="datetimeFigureOut">
              <a:rPr lang="en-GB" smtClean="0"/>
              <a:t>12/05/2020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60D8-CE22-4424-8681-561CDF1530C7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4275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F37D-0951-4708-AF56-984117E38C25}" type="datetimeFigureOut">
              <a:rPr lang="en-GB" smtClean="0"/>
              <a:t>12/05/2020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60D8-CE22-4424-8681-561CDF1530C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53272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F37D-0951-4708-AF56-984117E38C25}" type="datetimeFigureOut">
              <a:rPr lang="en-GB" smtClean="0"/>
              <a:t>12/05/2020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60D8-CE22-4424-8681-561CDF1530C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73853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F37D-0951-4708-AF56-984117E38C25}" type="datetimeFigureOut">
              <a:rPr lang="en-GB" smtClean="0"/>
              <a:t>12/05/2020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60D8-CE22-4424-8681-561CDF1530C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1919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F37D-0951-4708-AF56-984117E38C25}" type="datetimeFigureOut">
              <a:rPr lang="en-GB" smtClean="0"/>
              <a:t>12/05/2020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60D8-CE22-4424-8681-561CDF1530C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6326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F37D-0951-4708-AF56-984117E38C25}" type="datetimeFigureOut">
              <a:rPr lang="en-GB" smtClean="0"/>
              <a:t>12/05/2020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60D8-CE22-4424-8681-561CDF1530C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032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F37D-0951-4708-AF56-984117E38C25}" type="datetimeFigureOut">
              <a:rPr lang="en-GB" smtClean="0"/>
              <a:t>12/05/2020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60D8-CE22-4424-8681-561CDF1530C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7640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F37D-0951-4708-AF56-984117E38C25}" type="datetimeFigureOut">
              <a:rPr lang="en-GB" smtClean="0"/>
              <a:t>12/05/2020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60D8-CE22-4424-8681-561CDF1530C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6403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F37D-0951-4708-AF56-984117E38C25}" type="datetimeFigureOut">
              <a:rPr lang="en-GB" smtClean="0"/>
              <a:t>12/05/2020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60D8-CE22-4424-8681-561CDF1530C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0186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F37D-0951-4708-AF56-984117E38C25}" type="datetimeFigureOut">
              <a:rPr lang="en-GB" smtClean="0"/>
              <a:t>12/05/2020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60D8-CE22-4424-8681-561CDF1530C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3875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F37D-0951-4708-AF56-984117E38C25}" type="datetimeFigureOut">
              <a:rPr lang="en-GB" smtClean="0"/>
              <a:t>12/05/2020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60D8-CE22-4424-8681-561CDF1530C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827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F37D-0951-4708-AF56-984117E38C25}" type="datetimeFigureOut">
              <a:rPr lang="en-GB" smtClean="0"/>
              <a:t>12/05/2020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60D8-CE22-4424-8681-561CDF1530C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3441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9F37D-0951-4708-AF56-984117E38C25}" type="datetimeFigureOut">
              <a:rPr lang="en-GB" smtClean="0"/>
              <a:t>12/05/2020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ECBE60D8-CE22-4424-8681-561CDF1530C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1550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  <p:sldLayoutId id="2147483794" r:id="rId15"/>
    <p:sldLayoutId id="214748379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bbc.co.uk/bitesize/topics/z69k7ty/articles/z24ctv4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655B7CE-F1C1-4B5B-9756-6C898E2E564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5" t="23391" r="8736"/>
          <a:stretch/>
        </p:blipFill>
        <p:spPr>
          <a:xfrm>
            <a:off x="20" y="10"/>
            <a:ext cx="12191981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A04FBDB-98D4-4B84-9FD6-5FD991A630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33353" y="3114505"/>
            <a:ext cx="9078562" cy="2387600"/>
          </a:xfrm>
        </p:spPr>
        <p:txBody>
          <a:bodyPr>
            <a:normAutofit/>
          </a:bodyPr>
          <a:lstStyle/>
          <a:p>
            <a:r>
              <a:rPr lang="en-GB" sz="7200" b="1" dirty="0">
                <a:solidFill>
                  <a:schemeClr val="bg1"/>
                </a:solidFill>
              </a:rPr>
              <a:t>Year 6 Maths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D9E943-BF80-41E0-BC4B-0A511E2CB9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86508" y="5502105"/>
            <a:ext cx="8657779" cy="1141583"/>
          </a:xfrm>
        </p:spPr>
        <p:txBody>
          <a:bodyPr anchor="ctr">
            <a:norm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with Miss Maths</a:t>
            </a:r>
          </a:p>
        </p:txBody>
      </p:sp>
    </p:spTree>
    <p:extLst>
      <p:ext uri="{BB962C8B-B14F-4D97-AF65-F5344CB8AC3E}">
        <p14:creationId xmlns:p14="http://schemas.microsoft.com/office/powerpoint/2010/main" val="4231189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96"/>
    </mc:Choice>
    <mc:Fallback xmlns="">
      <p:transition spd="slow" advTm="2296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8E58C-34D5-46F9-BA3B-EB1ED8F33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325" y="3157538"/>
            <a:ext cx="9955545" cy="2694287"/>
          </a:xfrm>
        </p:spPr>
        <p:txBody>
          <a:bodyPr>
            <a:normAutofit fontScale="90000"/>
          </a:bodyPr>
          <a:lstStyle/>
          <a:p>
            <a:r>
              <a:rPr lang="en-GB" dirty="0"/>
              <a:t>Solve this:</a:t>
            </a:r>
            <a:br>
              <a:rPr lang="en-GB" dirty="0"/>
            </a:br>
            <a:r>
              <a:rPr lang="en-GB" dirty="0"/>
              <a:t>Follow BODMAS.</a:t>
            </a:r>
            <a:br>
              <a:rPr lang="en-GB" dirty="0"/>
            </a:br>
            <a:r>
              <a:rPr lang="en-GB" dirty="0"/>
              <a:t>Add 2 pairs of brackets to the priority parts.</a:t>
            </a:r>
            <a:br>
              <a:rPr lang="en-GB" dirty="0"/>
            </a:br>
            <a:r>
              <a:rPr lang="en-GB" dirty="0"/>
              <a:t>There should be a few lines of jottings.</a:t>
            </a:r>
            <a:br>
              <a:rPr lang="en-GB" dirty="0"/>
            </a:br>
            <a:br>
              <a:rPr lang="en-GB" dirty="0"/>
            </a:br>
            <a:r>
              <a:rPr lang="en-GB" dirty="0"/>
              <a:t>Challenge-Now change the sevens to a different number and solve. </a:t>
            </a:r>
            <a:br>
              <a:rPr lang="en-GB" dirty="0"/>
            </a:br>
            <a:endParaRPr lang="en-GB" dirty="0"/>
          </a:p>
        </p:txBody>
      </p:sp>
      <p:pic>
        <p:nvPicPr>
          <p:cNvPr id="5122" name="Picture 2" descr="See the source image">
            <a:extLst>
              <a:ext uri="{FF2B5EF4-FFF2-40B4-BE49-F238E27FC236}">
                <a16:creationId xmlns:a16="http://schemas.microsoft.com/office/drawing/2014/main" id="{7A1A5C9F-4802-4CBF-A11C-2306BFCF60B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72"/>
          <a:stretch/>
        </p:blipFill>
        <p:spPr bwMode="auto">
          <a:xfrm>
            <a:off x="3314700" y="0"/>
            <a:ext cx="5766904" cy="366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20349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35B90-4366-407B-9831-9B26B5239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6288"/>
          </a:xfrm>
        </p:spPr>
        <p:txBody>
          <a:bodyPr>
            <a:normAutofit fontScale="90000"/>
          </a:bodyPr>
          <a:lstStyle/>
          <a:p>
            <a:r>
              <a:rPr lang="en-GB" dirty="0"/>
              <a:t>A Home learning challenge 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53F155-2149-445A-A119-7FA859EB4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542" y="1390650"/>
            <a:ext cx="9323916" cy="485775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sz="2400" dirty="0">
                <a:solidFill>
                  <a:schemeClr val="accent2"/>
                </a:solidFill>
                <a:latin typeface="Comic Sans MS" panose="030F0702030302020204" pitchFamily="66" charset="0"/>
              </a:rPr>
              <a:t>Make up your own Maths Puzzle similar to the picture challenges from today.</a:t>
            </a:r>
          </a:p>
          <a:p>
            <a:pPr marL="0" indent="0">
              <a:buNone/>
            </a:pPr>
            <a:r>
              <a:rPr lang="en-GB" sz="2400" dirty="0">
                <a:solidFill>
                  <a:schemeClr val="accent2"/>
                </a:solidFill>
                <a:latin typeface="Comic Sans MS" panose="030F0702030302020204" pitchFamily="66" charset="0"/>
              </a:rPr>
              <a:t>Make sure you include:</a:t>
            </a:r>
          </a:p>
          <a:p>
            <a:r>
              <a:rPr lang="en-GB" sz="2400" dirty="0">
                <a:solidFill>
                  <a:schemeClr val="accent2"/>
                </a:solidFill>
                <a:latin typeface="Comic Sans MS" panose="030F0702030302020204" pitchFamily="66" charset="0"/>
              </a:rPr>
              <a:t>Pictures instead of numbers</a:t>
            </a:r>
          </a:p>
          <a:p>
            <a:r>
              <a:rPr lang="en-GB" sz="2400" dirty="0">
                <a:solidFill>
                  <a:schemeClr val="accent2"/>
                </a:solidFill>
                <a:latin typeface="Comic Sans MS" panose="030F0702030302020204" pitchFamily="66" charset="0"/>
              </a:rPr>
              <a:t>4 number sentences, start off simple!</a:t>
            </a:r>
          </a:p>
          <a:p>
            <a:r>
              <a:rPr lang="en-GB" sz="2400" dirty="0">
                <a:solidFill>
                  <a:schemeClr val="accent2"/>
                </a:solidFill>
                <a:latin typeface="Comic Sans MS" panose="030F0702030302020204" pitchFamily="66" charset="0"/>
              </a:rPr>
              <a:t>A number sentence where you have sneakily changed the number of objects.</a:t>
            </a:r>
          </a:p>
          <a:p>
            <a:r>
              <a:rPr lang="en-GB" sz="2400" dirty="0">
                <a:solidFill>
                  <a:schemeClr val="accent2"/>
                </a:solidFill>
                <a:latin typeface="Comic Sans MS" panose="030F0702030302020204" pitchFamily="66" charset="0"/>
              </a:rPr>
              <a:t>A final line number sentence where BODMAS is needed to get the correct answer.</a:t>
            </a:r>
          </a:p>
          <a:p>
            <a:r>
              <a:rPr lang="en-GB" sz="2400" dirty="0">
                <a:solidFill>
                  <a:schemeClr val="accent2"/>
                </a:solidFill>
                <a:latin typeface="Comic Sans MS" panose="030F0702030302020204" pitchFamily="66" charset="0"/>
              </a:rPr>
              <a:t>My favourite puzzles will go into the newsletters.</a:t>
            </a:r>
          </a:p>
          <a:p>
            <a:r>
              <a:rPr lang="en-GB" sz="2400" dirty="0">
                <a:solidFill>
                  <a:schemeClr val="accent2"/>
                </a:solidFill>
                <a:latin typeface="Comic Sans MS" panose="030F0702030302020204" pitchFamily="66" charset="0"/>
              </a:rPr>
              <a:t>Email your puzzle and </a:t>
            </a:r>
            <a:r>
              <a:rPr lang="en-GB" sz="2400" dirty="0">
                <a:solidFill>
                  <a:schemeClr val="accent5"/>
                </a:solidFill>
                <a:latin typeface="Comic Sans MS" panose="030F0702030302020204" pitchFamily="66" charset="0"/>
              </a:rPr>
              <a:t>answer</a:t>
            </a:r>
            <a:r>
              <a:rPr lang="en-GB" sz="2400" dirty="0">
                <a:solidFill>
                  <a:schemeClr val="accent2"/>
                </a:solidFill>
                <a:latin typeface="Comic Sans MS" panose="030F0702030302020204" pitchFamily="66" charset="0"/>
              </a:rPr>
              <a:t> to your </a:t>
            </a:r>
            <a:r>
              <a:rPr lang="en-GB" sz="2400">
                <a:solidFill>
                  <a:schemeClr val="accent2"/>
                </a:solidFill>
                <a:latin typeface="Comic Sans MS" panose="030F0702030302020204" pitchFamily="66" charset="0"/>
              </a:rPr>
              <a:t>class teacher by Monday </a:t>
            </a:r>
            <a:r>
              <a:rPr lang="en-GB" sz="2400" dirty="0">
                <a:solidFill>
                  <a:schemeClr val="accent2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endParaRPr lang="en-GB" sz="2400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9DA7583-A202-4D5A-91E4-AADF0ACD65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301854"/>
            <a:ext cx="1029567" cy="102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563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2B9A9-EF5B-43B4-A225-CD6244AF7A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2407" y="-75295"/>
            <a:ext cx="8679744" cy="1523823"/>
          </a:xfrm>
        </p:spPr>
        <p:txBody>
          <a:bodyPr/>
          <a:lstStyle/>
          <a:p>
            <a:pPr algn="l"/>
            <a:r>
              <a:rPr lang="en-GB" dirty="0"/>
              <a:t>Daily Maths with Miss Maths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CEC0E0-1711-4C7E-A5D1-A06BBC10EB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8557" y="1554468"/>
            <a:ext cx="9605433" cy="4770132"/>
          </a:xfrm>
        </p:spPr>
        <p:txBody>
          <a:bodyPr>
            <a:normAutofit fontScale="77500" lnSpcReduction="20000"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4000" dirty="0">
                <a:latin typeface="Comic Sans MS" panose="030F0702030302020204" pitchFamily="66" charset="0"/>
              </a:rPr>
              <a:t>Today we’re having our 2</a:t>
            </a:r>
            <a:r>
              <a:rPr lang="en-GB" sz="4000" baseline="30000" dirty="0">
                <a:latin typeface="Comic Sans MS" panose="030F0702030302020204" pitchFamily="66" charset="0"/>
              </a:rPr>
              <a:t>nd</a:t>
            </a:r>
            <a:r>
              <a:rPr lang="en-GB" sz="4000" dirty="0">
                <a:latin typeface="Comic Sans MS" panose="030F0702030302020204" pitchFamily="66" charset="0"/>
              </a:rPr>
              <a:t> BODMAS lesson.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4000" dirty="0">
                <a:latin typeface="Comic Sans MS" panose="030F0702030302020204" pitchFamily="66" charset="0"/>
              </a:rPr>
              <a:t>This is building on previous learning.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sz="4000" dirty="0">
              <a:latin typeface="Comic Sans MS" panose="030F0702030302020204" pitchFamily="66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4000" dirty="0">
                <a:latin typeface="Comic Sans MS" panose="030F0702030302020204" pitchFamily="66" charset="0"/>
              </a:rPr>
              <a:t>My group can join me at 11am or work through this power point at home.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4000" dirty="0">
                <a:latin typeface="Comic Sans MS" panose="030F0702030302020204" pitchFamily="66" charset="0"/>
              </a:rPr>
              <a:t>My little tips and tricks are there to help you memorise your learning.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4000" dirty="0">
                <a:latin typeface="Comic Sans MS" panose="030F0702030302020204" pitchFamily="66" charset="0"/>
              </a:rPr>
              <a:t>A useful video to watch:</a:t>
            </a:r>
          </a:p>
          <a:p>
            <a:pPr algn="l"/>
            <a:r>
              <a:rPr lang="en-GB" sz="4000" dirty="0">
                <a:hlinkClick r:id="rId2"/>
              </a:rPr>
              <a:t>https://www.bbc.co.uk/bitesize/topics/z69k7ty/articles/z24ctv4</a:t>
            </a:r>
            <a:endParaRPr lang="en-GB" sz="4000" dirty="0">
              <a:latin typeface="Comic Sans MS" panose="030F0702030302020204" pitchFamily="66" charset="0"/>
            </a:endParaRPr>
          </a:p>
        </p:txBody>
      </p:sp>
      <p:pic>
        <p:nvPicPr>
          <p:cNvPr id="7" name="Picture 2" descr="See the source image">
            <a:extLst>
              <a:ext uri="{FF2B5EF4-FFF2-40B4-BE49-F238E27FC236}">
                <a16:creationId xmlns:a16="http://schemas.microsoft.com/office/drawing/2014/main" id="{729973F2-A826-44C4-BCB3-4B017576F0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2018" y="2010858"/>
            <a:ext cx="1029404" cy="1029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0304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6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864A6-271B-45B4-9D32-5A79E9F68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GB" dirty="0"/>
              <a:t>BODMAS Part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40F2C-2AC4-49FA-A028-D142FFF5C0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066" y="1675040"/>
            <a:ext cx="3957349" cy="3607646"/>
          </a:xfrm>
        </p:spPr>
        <p:txBody>
          <a:bodyPr>
            <a:normAutofit/>
          </a:bodyPr>
          <a:lstStyle/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224F4700-5AAA-4CC7-9F1F-2CBE788636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6328" y="3585978"/>
            <a:ext cx="6356581" cy="2311070"/>
          </a:xfrm>
          <a:prstGeom prst="rect">
            <a:avLst/>
          </a:prstGeom>
        </p:spPr>
      </p:pic>
      <p:pic>
        <p:nvPicPr>
          <p:cNvPr id="7" name="Picture 2" descr="See the source image">
            <a:extLst>
              <a:ext uri="{FF2B5EF4-FFF2-40B4-BE49-F238E27FC236}">
                <a16:creationId xmlns:a16="http://schemas.microsoft.com/office/drawing/2014/main" id="{82769A22-EF29-431D-8860-066406DDB7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0575" y="1447179"/>
            <a:ext cx="1656467" cy="1656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peech Bubble: Rectangle 3">
            <a:extLst>
              <a:ext uri="{FF2B5EF4-FFF2-40B4-BE49-F238E27FC236}">
                <a16:creationId xmlns:a16="http://schemas.microsoft.com/office/drawing/2014/main" id="{CC4E563B-5586-40E2-9E2F-4EF4752AAA78}"/>
              </a:ext>
            </a:extLst>
          </p:cNvPr>
          <p:cNvSpPr/>
          <p:nvPr/>
        </p:nvSpPr>
        <p:spPr>
          <a:xfrm>
            <a:off x="4176007" y="1339373"/>
            <a:ext cx="5529263" cy="1656467"/>
          </a:xfrm>
          <a:prstGeom prst="wedgeRectCallout">
            <a:avLst>
              <a:gd name="adj1" fmla="val -61143"/>
              <a:gd name="adj2" fmla="val 262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What is BODMAS?</a:t>
            </a:r>
          </a:p>
          <a:p>
            <a:pPr algn="ctr"/>
            <a:r>
              <a:rPr lang="en-GB" sz="3200" dirty="0"/>
              <a:t>Why do we need these rules?</a:t>
            </a:r>
          </a:p>
        </p:txBody>
      </p:sp>
    </p:spTree>
    <p:extLst>
      <p:ext uri="{BB962C8B-B14F-4D97-AF65-F5344CB8AC3E}">
        <p14:creationId xmlns:p14="http://schemas.microsoft.com/office/powerpoint/2010/main" val="3664560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DFF29-4CB3-44DF-A40C-C54F466F6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world without BODMAS…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99F441-950C-49D7-9BC7-DC1F882D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745" y="1585913"/>
            <a:ext cx="4185623" cy="1151332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GB" dirty="0"/>
              <a:t>10 + 30 ÷ 5 + 6 =?</a:t>
            </a:r>
          </a:p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5F468E-2299-4419-98DB-607534DA65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5745" y="2571750"/>
            <a:ext cx="4185623" cy="1928813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GB" dirty="0"/>
              <a:t>Solve the number sentence above using BODMAS.</a:t>
            </a:r>
          </a:p>
          <a:p>
            <a:r>
              <a:rPr lang="en-GB" dirty="0"/>
              <a:t>Remember to add those brackets around the most powerful operation…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2B9691-3626-455E-835C-8296EC0265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88383" y="1585913"/>
            <a:ext cx="4185618" cy="1151332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en-GB" dirty="0"/>
              <a:t>10 + 30 ÷ 5 + 6 =?</a:t>
            </a:r>
          </a:p>
          <a:p>
            <a:r>
              <a:rPr lang="en-GB" dirty="0"/>
              <a:t>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64A2E3-AC27-4F5F-90A4-AEF4524FE6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88384" y="2371726"/>
            <a:ext cx="4185617" cy="1928814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GB" dirty="0"/>
              <a:t>Now do not use BODMAS to solve the same number sentence.</a:t>
            </a:r>
          </a:p>
          <a:p>
            <a:r>
              <a:rPr lang="en-GB" dirty="0"/>
              <a:t>Start from the left and work towards the right.</a:t>
            </a:r>
          </a:p>
          <a:p>
            <a:r>
              <a:rPr lang="en-GB" dirty="0"/>
              <a:t>What have you noticed about your answer?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BCDCE92-3B02-4FE5-AF65-E607712A4A27}"/>
              </a:ext>
            </a:extLst>
          </p:cNvPr>
          <p:cNvSpPr txBox="1"/>
          <p:nvPr/>
        </p:nvSpPr>
        <p:spPr>
          <a:xfrm>
            <a:off x="1071562" y="5029200"/>
            <a:ext cx="80724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omic Sans MS" panose="030F0702030302020204" pitchFamily="66" charset="0"/>
              </a:rPr>
              <a:t>BODMAS is a much needed set of rules in the maths world.</a:t>
            </a:r>
          </a:p>
        </p:txBody>
      </p:sp>
    </p:spTree>
    <p:extLst>
      <p:ext uri="{BB962C8B-B14F-4D97-AF65-F5344CB8AC3E}">
        <p14:creationId xmlns:p14="http://schemas.microsoft.com/office/powerpoint/2010/main" val="3800661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9B0A0-4605-405A-9D48-CC68A635F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738" y="609600"/>
            <a:ext cx="9088264" cy="1320800"/>
          </a:xfrm>
        </p:spPr>
        <p:txBody>
          <a:bodyPr/>
          <a:lstStyle/>
          <a:p>
            <a:r>
              <a:rPr lang="en-GB" dirty="0"/>
              <a:t>Here we have algebra (unknown amounts) and </a:t>
            </a:r>
            <a:r>
              <a:rPr lang="en-GB" u="sng" dirty="0"/>
              <a:t>we have to follow BODMAS</a:t>
            </a:r>
            <a:r>
              <a:rPr lang="en-GB" dirty="0"/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B7E4DE6-47BB-4004-ADBD-03A127DFAEE3}"/>
              </a:ext>
            </a:extLst>
          </p:cNvPr>
          <p:cNvSpPr txBox="1"/>
          <p:nvPr/>
        </p:nvSpPr>
        <p:spPr>
          <a:xfrm>
            <a:off x="6218303" y="3656070"/>
            <a:ext cx="399912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Can you solve the puzzle?</a:t>
            </a:r>
          </a:p>
          <a:p>
            <a:r>
              <a:rPr lang="en-GB" dirty="0"/>
              <a:t>Start from the top line and work downwards.</a:t>
            </a:r>
          </a:p>
          <a:p>
            <a:endParaRPr lang="en-GB" dirty="0"/>
          </a:p>
          <a:p>
            <a:r>
              <a:rPr lang="en-GB" dirty="0"/>
              <a:t>There will be a line that will require your knowledge of BODMAS so put those brackets in.</a:t>
            </a:r>
          </a:p>
          <a:p>
            <a:endParaRPr lang="en-GB" dirty="0"/>
          </a:p>
          <a:p>
            <a:r>
              <a:rPr lang="en-GB" dirty="0"/>
              <a:t>There’s also a change in the number of objects…look closely!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A5D9DBF-C510-4715-A6C6-E022A75177F2}"/>
              </a:ext>
            </a:extLst>
          </p:cNvPr>
          <p:cNvSpPr txBox="1"/>
          <p:nvPr/>
        </p:nvSpPr>
        <p:spPr>
          <a:xfrm>
            <a:off x="6231468" y="2054571"/>
            <a:ext cx="32060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Usually mistakes with these types of puzzles are down to not knowing about BODMAS or not looking closely enough at the picture.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0A7E67-D513-4F97-B20F-F6F5116C45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32488ECA-E3F1-4E93-B15B-80B4F7726E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823" y="2083089"/>
            <a:ext cx="4658251" cy="4658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5792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E82CC-A7D6-4DE1-90A6-A0D79FBA8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26AEC4-40AB-4320-9A76-483C9C4877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3074" name="Picture 2" descr="See the source image">
            <a:extLst>
              <a:ext uri="{FF2B5EF4-FFF2-40B4-BE49-F238E27FC236}">
                <a16:creationId xmlns:a16="http://schemas.microsoft.com/office/drawing/2014/main" id="{595BDCC8-7AE6-4C17-BCC5-0AD9A1B40E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609600"/>
            <a:ext cx="4693779" cy="563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BB506EE-389C-4A09-A3AA-23EE92EC0467}"/>
              </a:ext>
            </a:extLst>
          </p:cNvPr>
          <p:cNvSpPr txBox="1"/>
          <p:nvPr/>
        </p:nvSpPr>
        <p:spPr>
          <a:xfrm>
            <a:off x="5798557" y="428178"/>
            <a:ext cx="3048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chemeClr val="accent1"/>
                </a:solidFill>
              </a:rPr>
              <a:t>Look out for the number of animals and then  BODMAS on the final line!</a:t>
            </a:r>
          </a:p>
        </p:txBody>
      </p:sp>
    </p:spTree>
    <p:extLst>
      <p:ext uri="{BB962C8B-B14F-4D97-AF65-F5344CB8AC3E}">
        <p14:creationId xmlns:p14="http://schemas.microsoft.com/office/powerpoint/2010/main" val="569449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EB403-3672-47BA-8B1C-1CD59BA96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78889" y="2128060"/>
            <a:ext cx="3088944" cy="2307461"/>
          </a:xfrm>
        </p:spPr>
        <p:txBody>
          <a:bodyPr>
            <a:normAutofit/>
          </a:bodyPr>
          <a:lstStyle/>
          <a:p>
            <a:r>
              <a:rPr lang="en-GB" dirty="0"/>
              <a:t>                                    Look out for                                     the number of fruit …</a:t>
            </a:r>
          </a:p>
        </p:txBody>
      </p:sp>
      <p:pic>
        <p:nvPicPr>
          <p:cNvPr id="2050" name="Picture 2" descr="See the source image">
            <a:extLst>
              <a:ext uri="{FF2B5EF4-FFF2-40B4-BE49-F238E27FC236}">
                <a16:creationId xmlns:a16="http://schemas.microsoft.com/office/drawing/2014/main" id="{8FFB407B-6C67-4BDC-AA6F-8768695BEA0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097" y="381000"/>
            <a:ext cx="6703342" cy="5009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1228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818DD-A37D-4504-906A-5FE89A190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5431F9-69C3-4FDB-9FFF-1E514592F3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7170" name="Picture 2" descr="See the source image">
            <a:extLst>
              <a:ext uri="{FF2B5EF4-FFF2-40B4-BE49-F238E27FC236}">
                <a16:creationId xmlns:a16="http://schemas.microsoft.com/office/drawing/2014/main" id="{DC6398BC-09EC-427E-A61D-3665DDE1771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00" t="13355" r="13764" b="4651"/>
          <a:stretch/>
        </p:blipFill>
        <p:spPr bwMode="auto">
          <a:xfrm>
            <a:off x="266699" y="1"/>
            <a:ext cx="5562601" cy="3771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B869FB1-84F9-46D2-A61F-C79CA5E95AFC}"/>
              </a:ext>
            </a:extLst>
          </p:cNvPr>
          <p:cNvSpPr txBox="1"/>
          <p:nvPr/>
        </p:nvSpPr>
        <p:spPr>
          <a:xfrm>
            <a:off x="1650383" y="4100974"/>
            <a:ext cx="80342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omic Sans MS" panose="030F0702030302020204" pitchFamily="66" charset="0"/>
              </a:rPr>
              <a:t>Look out for the number of objects and the BODMAS rule…</a:t>
            </a:r>
          </a:p>
        </p:txBody>
      </p:sp>
    </p:spTree>
    <p:extLst>
      <p:ext uri="{BB962C8B-B14F-4D97-AF65-F5344CB8AC3E}">
        <p14:creationId xmlns:p14="http://schemas.microsoft.com/office/powerpoint/2010/main" val="2516014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81439-CA1D-4220-A717-C5EAE5837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FAE608-F456-4867-A22F-7F2FDD1539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098" name="Picture 2" descr="See the source image">
            <a:extLst>
              <a:ext uri="{FF2B5EF4-FFF2-40B4-BE49-F238E27FC236}">
                <a16:creationId xmlns:a16="http://schemas.microsoft.com/office/drawing/2014/main" id="{45147DA1-FBF9-4EFD-9C6F-52FB1EAB2F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33375"/>
            <a:ext cx="7514272" cy="5367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5F1BB30-356A-4B3E-ADFA-7EC66FB63BFF}"/>
              </a:ext>
            </a:extLst>
          </p:cNvPr>
          <p:cNvSpPr txBox="1"/>
          <p:nvPr/>
        </p:nvSpPr>
        <p:spPr>
          <a:xfrm>
            <a:off x="8201025" y="2160589"/>
            <a:ext cx="198596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Comic Sans MS" panose="030F0702030302020204" pitchFamily="66" charset="0"/>
              </a:rPr>
              <a:t>What should you look out for here?</a:t>
            </a:r>
          </a:p>
        </p:txBody>
      </p:sp>
    </p:spTree>
    <p:extLst>
      <p:ext uri="{BB962C8B-B14F-4D97-AF65-F5344CB8AC3E}">
        <p14:creationId xmlns:p14="http://schemas.microsoft.com/office/powerpoint/2010/main" val="259392934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550</TotalTime>
  <Words>434</Words>
  <Application>Microsoft Office PowerPoint</Application>
  <PresentationFormat>Widescreen</PresentationFormat>
  <Paragraphs>46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Comic Sans MS</vt:lpstr>
      <vt:lpstr>Trebuchet MS</vt:lpstr>
      <vt:lpstr>Wingdings 3</vt:lpstr>
      <vt:lpstr>Facet</vt:lpstr>
      <vt:lpstr>Year 6 Maths</vt:lpstr>
      <vt:lpstr>Daily Maths with Miss Maths</vt:lpstr>
      <vt:lpstr>BODMAS Part 2</vt:lpstr>
      <vt:lpstr>A world without BODMAS…</vt:lpstr>
      <vt:lpstr>Here we have algebra (unknown amounts) and we have to follow BODMAS.</vt:lpstr>
      <vt:lpstr>PowerPoint Presentation</vt:lpstr>
      <vt:lpstr>                                    Look out for                                     the number of fruit …</vt:lpstr>
      <vt:lpstr>PowerPoint Presentation</vt:lpstr>
      <vt:lpstr>PowerPoint Presentation</vt:lpstr>
      <vt:lpstr>Solve this: Follow BODMAS. Add 2 pairs of brackets to the priority parts. There should be a few lines of jottings.  Challenge-Now change the sevens to a different number and solve.  </vt:lpstr>
      <vt:lpstr>A Home learning challenge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6 Maths</dc:title>
  <dc:creator>Hariklia Neocleous</dc:creator>
  <cp:lastModifiedBy>emma Nicole</cp:lastModifiedBy>
  <cp:revision>45</cp:revision>
  <dcterms:created xsi:type="dcterms:W3CDTF">2020-05-11T21:17:12Z</dcterms:created>
  <dcterms:modified xsi:type="dcterms:W3CDTF">2020-05-12T21:58:57Z</dcterms:modified>
</cp:coreProperties>
</file>